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506" r:id="rId2"/>
    <p:sldId id="1034" r:id="rId3"/>
    <p:sldId id="503" r:id="rId4"/>
    <p:sldId id="1012" r:id="rId5"/>
    <p:sldId id="996" r:id="rId6"/>
    <p:sldId id="1014" r:id="rId7"/>
    <p:sldId id="1035" r:id="rId8"/>
    <p:sldId id="1037" r:id="rId9"/>
    <p:sldId id="1038" r:id="rId10"/>
    <p:sldId id="1036" r:id="rId11"/>
    <p:sldId id="1015" r:id="rId12"/>
    <p:sldId id="1016" r:id="rId13"/>
    <p:sldId id="1018" r:id="rId14"/>
    <p:sldId id="1017" r:id="rId15"/>
    <p:sldId id="1019" r:id="rId16"/>
    <p:sldId id="1020" r:id="rId17"/>
    <p:sldId id="1021" r:id="rId18"/>
    <p:sldId id="1022" r:id="rId19"/>
    <p:sldId id="1023" r:id="rId20"/>
    <p:sldId id="1024" r:id="rId21"/>
    <p:sldId id="1025" r:id="rId22"/>
    <p:sldId id="1013" r:id="rId23"/>
    <p:sldId id="1026" r:id="rId24"/>
    <p:sldId id="1028" r:id="rId25"/>
    <p:sldId id="1033" r:id="rId26"/>
    <p:sldId id="1029" r:id="rId27"/>
    <p:sldId id="1030" r:id="rId28"/>
    <p:sldId id="1031" r:id="rId29"/>
    <p:sldId id="1032" r:id="rId30"/>
    <p:sldId id="1039" r:id="rId31"/>
    <p:sldId id="1041" r:id="rId32"/>
    <p:sldId id="1042" r:id="rId33"/>
    <p:sldId id="735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genda" id="{55FBD645-2DA0-1E47-8E09-89ED52CEDDC1}">
          <p14:sldIdLst>
            <p14:sldId id="506"/>
            <p14:sldId id="1034"/>
            <p14:sldId id="503"/>
            <p14:sldId id="1012"/>
            <p14:sldId id="996"/>
            <p14:sldId id="1014"/>
            <p14:sldId id="1035"/>
            <p14:sldId id="1037"/>
            <p14:sldId id="1038"/>
            <p14:sldId id="1036"/>
            <p14:sldId id="1015"/>
            <p14:sldId id="1016"/>
            <p14:sldId id="1018"/>
            <p14:sldId id="1017"/>
            <p14:sldId id="1019"/>
            <p14:sldId id="1020"/>
            <p14:sldId id="1021"/>
            <p14:sldId id="1022"/>
            <p14:sldId id="1023"/>
            <p14:sldId id="1024"/>
            <p14:sldId id="1025"/>
            <p14:sldId id="1013"/>
            <p14:sldId id="1026"/>
            <p14:sldId id="1028"/>
            <p14:sldId id="1033"/>
            <p14:sldId id="1029"/>
            <p14:sldId id="1030"/>
            <p14:sldId id="1031"/>
            <p14:sldId id="1032"/>
            <p14:sldId id="1039"/>
            <p14:sldId id="1041"/>
            <p14:sldId id="1042"/>
            <p14:sldId id="735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8" roundtripDataSignature="AMtx7mjRHZg8iGoaW532tjXdM9G3T6Lov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hi Ranjan" initials="" lastIdx="10" clrIdx="0"/>
  <p:cmAuthor id="1" name="Pralhad Sapre" initials="" lastIdx="2" clrIdx="1"/>
  <p:cmAuthor id="2" name="Niheer Patel" initials="" lastIdx="1" clrIdx="2"/>
  <p:cmAuthor id="3" name="Alfonso Soto" initials="" lastIdx="2" clrIdx="3"/>
  <p:cmAuthor id="4" name="Tim McGuire" initials="" lastIdx="1" clrIdx="4"/>
  <p:cmAuthor id="5" name="Antonio Lopez" initials="" lastIdx="1" clrIdx="5"/>
  <p:cmAuthor id="6" name="Paul Schmitt" initials="PS" lastIdx="1" clrIdx="6">
    <p:extLst>
      <p:ext uri="{19B8F6BF-5375-455C-9EA6-DF929625EA0E}">
        <p15:presenceInfo xmlns:p15="http://schemas.microsoft.com/office/powerpoint/2012/main" userId="S::pschmitt@rtiinc1.onmicrosoft.com::5b6b8daf-2dc6-4b46-b114-4516e9e859e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ECC50F"/>
    <a:srgbClr val="FF5E00"/>
    <a:srgbClr val="FF8C64"/>
    <a:srgbClr val="FF5B00"/>
    <a:srgbClr val="FF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1CC0B3-8DF9-414B-83A4-810430ED410F}">
  <a:tblStyle styleId="{061CC0B3-8DF9-414B-83A4-810430ED410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2F6281F-1170-4AC7-AB0A-A1A0A613219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EF"/>
          </a:solidFill>
        </a:fill>
      </a:tcStyle>
    </a:wholeTbl>
    <a:band1H>
      <a:tcTxStyle b="off" i="off"/>
      <a:tcStyle>
        <a:tcBdr/>
        <a:fill>
          <a:solidFill>
            <a:srgbClr val="CACED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EDD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A88D9AB-A50D-488C-976E-D2360E890D01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34"/>
    <p:restoredTop sz="88455"/>
  </p:normalViewPr>
  <p:slideViewPr>
    <p:cSldViewPr snapToGrid="0" snapToObjects="1">
      <p:cViewPr varScale="1">
        <p:scale>
          <a:sx n="93" d="100"/>
          <a:sy n="93" d="100"/>
        </p:scale>
        <p:origin x="232" y="24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73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268" Type="http://customschemas.google.com/relationships/presentationmetadata" Target="metadata"/><Relationship Id="rId27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270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69" Type="http://schemas.openxmlformats.org/officeDocument/2006/relationships/commentAuthors" Target="commentAuthor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72" Type="http://schemas.openxmlformats.org/officeDocument/2006/relationships/theme" Target="theme/theme1.xml"/><Relationship Id="rId20" Type="http://schemas.openxmlformats.org/officeDocument/2006/relationships/slide" Target="slides/slide1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CD-6747-8E5E-E2EF21DCBB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5.5</c:v>
                </c:pt>
                <c:pt idx="2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CD-6747-8E5E-E2EF21DCBB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CD-6747-8E5E-E2EF21DCBB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CD-6747-8E5E-E2EF21DCBB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CD-6747-8E5E-E2EF21DCBB7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CD-6747-8E5E-E2EF21DCB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32790864"/>
        <c:axId val="-60094592"/>
      </c:barChart>
      <c:catAx>
        <c:axId val="-3279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094592"/>
        <c:crosses val="autoZero"/>
        <c:auto val="1"/>
        <c:lblAlgn val="ctr"/>
        <c:lblOffset val="100"/>
        <c:noMultiLvlLbl val="0"/>
      </c:catAx>
      <c:valAx>
        <c:axId val="-6009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2790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BA-BE4C-BD0D-0A2EF0CBB5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3.5</c:v>
                </c:pt>
                <c:pt idx="2">
                  <c:v>4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BA-BE4C-BD0D-0A2EF0CBB5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BA-BE4C-BD0D-0A2EF0CBB5F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5BA-BE4C-BD0D-0A2EF0CBB5F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5BA-BE4C-BD0D-0A2EF0CBB5F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BA-BE4C-BD0D-0A2EF0CBB5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1740768"/>
        <c:axId val="-30220720"/>
      </c:lineChart>
      <c:catAx>
        <c:axId val="-6174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220720"/>
        <c:crosses val="autoZero"/>
        <c:auto val="1"/>
        <c:lblAlgn val="ctr"/>
        <c:lblOffset val="100"/>
        <c:noMultiLvlLbl val="0"/>
      </c:catAx>
      <c:valAx>
        <c:axId val="-3022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740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99-E84C-8CAE-D238476873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99-E84C-8CAE-D238476873E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99-E84C-8CAE-D238476873E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99-E84C-8CAE-D238476873E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F99-E84C-8CAE-D238476873E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F99-E84C-8CAE-D238476873E6}"/>
              </c:ext>
            </c:extLst>
          </c:dPt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RTI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8.2000000000000011</c:v>
                </c:pt>
                <c:pt idx="1">
                  <c:v>10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F99-E84C-8CAE-D23847687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9816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0822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0370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1431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273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5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1944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208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2734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7687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99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040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193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0319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7059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4316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4303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4404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8455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4109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773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6307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99210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41947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5746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1864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972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4202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785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7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2632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6697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5382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Line 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838200" y="1498387"/>
            <a:ext cx="10515600" cy="450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apes">
  <p:cSld name="Shape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554418" y="2162259"/>
            <a:ext cx="1002139" cy="7198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1698024" y="2162259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526205" y="898944"/>
            <a:ext cx="68712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For more colors, use blues first -&gt; then gray -&gt; then green if needed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white text inside dark-colored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black text inside light-colored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06880" y="248708"/>
            <a:ext cx="32981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24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2918809" y="2176333"/>
            <a:ext cx="1358478" cy="6917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4418754" y="2315037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3133681" y="3076446"/>
            <a:ext cx="1002139" cy="71989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4277287" y="307644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5498072" y="3090520"/>
            <a:ext cx="1358478" cy="6917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6998017" y="322922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554418" y="4373906"/>
            <a:ext cx="1002139" cy="719898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1698024" y="437390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2918809" y="4387980"/>
            <a:ext cx="1358478" cy="69174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4418754" y="452668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554418" y="5276378"/>
            <a:ext cx="1002139" cy="71989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1698024" y="5276378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2918809" y="5290452"/>
            <a:ext cx="1358478" cy="69174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4418754" y="5429156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293801" y="2195071"/>
            <a:ext cx="1002139" cy="719898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7437408" y="2176333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8658193" y="2190407"/>
            <a:ext cx="1358478" cy="691749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10158138" y="2329111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6293802" y="4387980"/>
            <a:ext cx="1002139" cy="719898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7437408" y="4387980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8658193" y="4402054"/>
            <a:ext cx="1358478" cy="69174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10158138" y="4540758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6293802" y="5290452"/>
            <a:ext cx="1002139" cy="719898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7437408" y="5290452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8658193" y="5304526"/>
            <a:ext cx="1358478" cy="69174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10158138" y="5443230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hapes">
  <p:cSld name="Orange Shape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5995415" y="4398685"/>
            <a:ext cx="1089938" cy="1089936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018386" y="2977291"/>
            <a:ext cx="1423867" cy="1070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4784673" y="2977291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3040046" y="1260665"/>
            <a:ext cx="58479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orange for points of emphasis and importance,</a:t>
            </a:r>
            <a:b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as well as to represent RTI in graphs/tables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RTI Databus should always be represented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7631840" y="4398685"/>
            <a:ext cx="797942" cy="103263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6660618" y="3200035"/>
            <a:ext cx="2370225" cy="6917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3294629" y="4719105"/>
            <a:ext cx="2256806" cy="44909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ography">
  <p:cSld name="Iconograph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7286" y="876058"/>
            <a:ext cx="292942" cy="73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893" y="2052444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1731" y="3030178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2702" y="4179653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599" y="5169837"/>
            <a:ext cx="765654" cy="50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2528" y="2086363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78728" y="3100536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20102" y="4168619"/>
            <a:ext cx="397198" cy="66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28946" y="1071227"/>
            <a:ext cx="722886" cy="50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38214" y="2050790"/>
            <a:ext cx="704351" cy="63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28945" y="5150929"/>
            <a:ext cx="722887" cy="51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4736" y="3079606"/>
            <a:ext cx="407782" cy="61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66017" y="4218908"/>
            <a:ext cx="648745" cy="40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2178" y="5169836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2291488" y="1139055"/>
            <a:ext cx="11121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2291487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2291487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2291487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Safety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2291487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5371525" y="1139055"/>
            <a:ext cx="1498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Transportation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5371524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371524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Defense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371524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371524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Robotics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8769634" y="1134936"/>
            <a:ext cx="14699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Servers/database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8769633" y="2095660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8769633" y="3178797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Phone/tablet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8769633" y="4267425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Laptop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8769633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TV/Video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77195" y="1071227"/>
            <a:ext cx="683012" cy="45534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3225264" y="6060748"/>
            <a:ext cx="52173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If you need a different icon, please contact Marketing for assistance.</a:t>
            </a:r>
            <a:endParaRPr sz="1400" b="0" i="0" u="none" strike="noStrike" cap="none">
              <a:solidFill>
                <a:srgbClr val="EC8B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ICONOGRAPHY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Diagram)">
  <p:cSld name="Example (Diagram)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676624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842577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5400000" algn="t" rotWithShape="0">
              <a:schemeClr val="dk2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306880" y="248708"/>
            <a:ext cx="34097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(DIAGRAM)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178763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106703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Item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344716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73549" y="4961724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6504" y="5033729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5850" y="5090133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8931" y="1362753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92064" y="1371028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92106" y="1337928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9512952" y="4237443"/>
            <a:ext cx="213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RTI Databus should always be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586864" y="5033729"/>
            <a:ext cx="240153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 text text text text</a:t>
            </a: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37800" y="1408156"/>
            <a:ext cx="683012" cy="455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3"/>
          <p:cNvCxnSpPr>
            <a:stCxn id="189" idx="2"/>
          </p:cNvCxnSpPr>
          <p:nvPr/>
        </p:nvCxnSpPr>
        <p:spPr>
          <a:xfrm>
            <a:off x="7684714" y="5587861"/>
            <a:ext cx="0" cy="350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23"/>
          <p:cNvCxnSpPr/>
          <p:nvPr/>
        </p:nvCxnSpPr>
        <p:spPr>
          <a:xfrm flipH="1">
            <a:off x="4242984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" name="Google Shape;198;p23"/>
          <p:cNvCxnSpPr/>
          <p:nvPr/>
        </p:nvCxnSpPr>
        <p:spPr>
          <a:xfrm flipH="1">
            <a:off x="5873465" y="3121083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9" name="Google Shape;199;p23"/>
          <p:cNvCxnSpPr/>
          <p:nvPr/>
        </p:nvCxnSpPr>
        <p:spPr>
          <a:xfrm flipH="1">
            <a:off x="7563787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0" name="Google Shape;200;p23"/>
          <p:cNvCxnSpPr/>
          <p:nvPr/>
        </p:nvCxnSpPr>
        <p:spPr>
          <a:xfrm flipH="1">
            <a:off x="9254108" y="3121082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1" name="Google Shape;201;p23"/>
          <p:cNvCxnSpPr/>
          <p:nvPr/>
        </p:nvCxnSpPr>
        <p:spPr>
          <a:xfrm flipH="1">
            <a:off x="4242535" y="3869409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23"/>
          <p:cNvCxnSpPr/>
          <p:nvPr/>
        </p:nvCxnSpPr>
        <p:spPr>
          <a:xfrm flipH="1">
            <a:off x="5873465" y="3881617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23"/>
          <p:cNvCxnSpPr/>
          <p:nvPr/>
        </p:nvCxnSpPr>
        <p:spPr>
          <a:xfrm flipH="1">
            <a:off x="7573331" y="3848685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23"/>
          <p:cNvSpPr/>
          <p:nvPr/>
        </p:nvSpPr>
        <p:spPr>
          <a:xfrm>
            <a:off x="1167418" y="3206696"/>
            <a:ext cx="9412094" cy="94513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RTI DDS Databus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3474598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5130851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Item 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6826512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58612" y="1304828"/>
            <a:ext cx="397198" cy="66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Charts)">
  <p:cSld name="Example (Charts)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Google Shape;210;p24"/>
          <p:cNvGraphicFramePr/>
          <p:nvPr/>
        </p:nvGraphicFramePr>
        <p:xfrm>
          <a:off x="1096306" y="729423"/>
          <a:ext cx="4273076" cy="2848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1" name="Google Shape;211;p24"/>
          <p:cNvGraphicFramePr/>
          <p:nvPr/>
        </p:nvGraphicFramePr>
        <p:xfrm>
          <a:off x="1074538" y="3652999"/>
          <a:ext cx="4316612" cy="2877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2" name="Google Shape;212;p24"/>
          <p:cNvGraphicFramePr/>
          <p:nvPr/>
        </p:nvGraphicFramePr>
        <p:xfrm>
          <a:off x="5555557" y="1354309"/>
          <a:ext cx="5988424" cy="3992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3" name="Google Shape;213;p24"/>
          <p:cNvSpPr txBox="1"/>
          <p:nvPr/>
        </p:nvSpPr>
        <p:spPr>
          <a:xfrm>
            <a:off x="306880" y="248708"/>
            <a:ext cx="28787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(CHARTS)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5085654" y="4486049"/>
            <a:ext cx="983342" cy="860542"/>
          </a:xfrm>
          <a:prstGeom prst="upArrow">
            <a:avLst>
              <a:gd name="adj1" fmla="val 59999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4118007" y="1357099"/>
            <a:ext cx="409994" cy="409992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4510186" y="1301144"/>
            <a:ext cx="983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Growth!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Intro Slide">
  <p:cSld name="[Marketing Only] Intro Slid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0" y="20773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698243" y="3550545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2"/>
          </p:nvPr>
        </p:nvSpPr>
        <p:spPr>
          <a:xfrm>
            <a:off x="585788" y="3156566"/>
            <a:ext cx="10947400" cy="30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B7FF"/>
              </a:buClr>
              <a:buSzPts val="1800"/>
              <a:buNone/>
              <a:defRPr sz="1800">
                <a:solidFill>
                  <a:srgbClr val="6FB7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Version #">
  <p:cSld name="[Marketing Only] Version #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1" y="36082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698243" y="3150416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4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3890471" y="236517"/>
            <a:ext cx="8044096" cy="63884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7"/>
          <p:cNvSpPr txBox="1">
            <a:spLocks noGrp="1"/>
          </p:cNvSpPr>
          <p:nvPr>
            <p:ph type="title"/>
          </p:nvPr>
        </p:nvSpPr>
        <p:spPr>
          <a:xfrm>
            <a:off x="831850" y="1536193"/>
            <a:ext cx="10515600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7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7"/>
          <p:cNvSpPr/>
          <p:nvPr/>
        </p:nvSpPr>
        <p:spPr>
          <a:xfrm>
            <a:off x="960592" y="3487257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3518" y="6008172"/>
            <a:ext cx="424013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7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443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(1 line)" preserve="1">
  <p:cSld name="1_Title (1 line)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6"/>
          <p:cNvSpPr txBox="1">
            <a:spLocks noGrp="1"/>
          </p:cNvSpPr>
          <p:nvPr>
            <p:ph type="ctrTitle"/>
          </p:nvPr>
        </p:nvSpPr>
        <p:spPr>
          <a:xfrm>
            <a:off x="902836" y="4191001"/>
            <a:ext cx="10199171" cy="9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6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66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194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1 line), Subtitle (2 line)">
  <p:cSld name="Title (1 line), Subtitle (2 line)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902836" y="3429001"/>
            <a:ext cx="10199171" cy="88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">
  <p:cSld name="Title (2 line)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>
            <a:spLocks noGrp="1"/>
          </p:cNvSpPr>
          <p:nvPr>
            <p:ph type="ctrTitle"/>
          </p:nvPr>
        </p:nvSpPr>
        <p:spPr>
          <a:xfrm>
            <a:off x="902836" y="3471333"/>
            <a:ext cx="10199171" cy="162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1 line)">
  <p:cSld name="Title (2 line), Subtitle (1 line)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902836" y="3141133"/>
            <a:ext cx="10199171" cy="159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3"/>
          </p:nvPr>
        </p:nvSpPr>
        <p:spPr>
          <a:xfrm>
            <a:off x="903288" y="4744218"/>
            <a:ext cx="10198719" cy="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2 line)">
  <p:cSld name="Title (2 line), Subtitle (2 line)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ctrTitle"/>
          </p:nvPr>
        </p:nvSpPr>
        <p:spPr>
          <a:xfrm>
            <a:off x="902836" y="2709334"/>
            <a:ext cx="10199171" cy="161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838200" y="150143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838200" y="2325351"/>
            <a:ext cx="5157787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3"/>
          </p:nvPr>
        </p:nvSpPr>
        <p:spPr>
          <a:xfrm>
            <a:off x="6170612" y="1501439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4"/>
          </p:nvPr>
        </p:nvSpPr>
        <p:spPr>
          <a:xfrm>
            <a:off x="6170612" y="2325351"/>
            <a:ext cx="5183188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2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"/>
          <p:cNvSpPr txBox="1">
            <a:spLocks noGrp="1"/>
          </p:cNvSpPr>
          <p:nvPr>
            <p:ph type="title"/>
          </p:nvPr>
        </p:nvSpPr>
        <p:spPr>
          <a:xfrm>
            <a:off x="838200" y="626299"/>
            <a:ext cx="10515600" cy="803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8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/>
          <p:nvPr/>
        </p:nvSpPr>
        <p:spPr>
          <a:xfrm>
            <a:off x="11154984" y="6525210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Google Shape;15;p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443922" y="6248366"/>
            <a:ext cx="255473" cy="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20">
            <a:alphaModFix amt="30000"/>
          </a:blip>
          <a:srcRect l="12369" t="23857" r="26629" b="13445"/>
          <a:stretch/>
        </p:blipFill>
        <p:spPr>
          <a:xfrm>
            <a:off x="3890471" y="236516"/>
            <a:ext cx="8044096" cy="638844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3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XSN-iqrcOXqouQDHt1Ff6EIDUZn_pVC6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6568-3252-A243-B9B7-B885C26FB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821" y="3697015"/>
            <a:ext cx="10199171" cy="907774"/>
          </a:xfrm>
        </p:spPr>
        <p:txBody>
          <a:bodyPr/>
          <a:lstStyle/>
          <a:p>
            <a:r>
              <a:rPr lang="en-US" dirty="0" err="1"/>
              <a:t>Connext</a:t>
            </a:r>
            <a:r>
              <a:rPr lang="en-US" dirty="0"/>
              <a:t> Command Response example highlights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47826-F14B-2547-8A92-E5B614FB336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03140" y="5751619"/>
            <a:ext cx="5298267" cy="11063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Paul Schmitt</a:t>
            </a:r>
          </a:p>
          <a:p>
            <a:r>
              <a:rPr lang="en-US" dirty="0"/>
              <a:t>RTI FAE New England; </a:t>
            </a:r>
            <a:r>
              <a:rPr lang="de-DE" dirty="0" err="1"/>
              <a:t>pschmitt@rti.com</a:t>
            </a:r>
            <a:endParaRPr lang="en-US" dirty="0"/>
          </a:p>
          <a:p>
            <a:endParaRPr lang="en-US" dirty="0"/>
          </a:p>
        </p:txBody>
      </p:sp>
      <p:sp>
        <p:nvSpPr>
          <p:cNvPr id="5" name="Google Shape;247;gd6da99e56d_10_246">
            <a:extLst>
              <a:ext uri="{FF2B5EF4-FFF2-40B4-BE49-F238E27FC236}">
                <a16:creationId xmlns:a16="http://schemas.microsoft.com/office/drawing/2014/main" id="{C009F699-8A94-4D42-949B-44E44BA8DDBC}"/>
              </a:ext>
            </a:extLst>
          </p:cNvPr>
          <p:cNvSpPr txBox="1">
            <a:spLocks/>
          </p:cNvSpPr>
          <p:nvPr/>
        </p:nvSpPr>
        <p:spPr>
          <a:xfrm>
            <a:off x="982923" y="4744218"/>
            <a:ext cx="104544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1"/>
              </a:buClr>
              <a:buSzPts val="2600"/>
            </a:pPr>
            <a:r>
              <a:rPr lang="en-US" sz="2000" dirty="0">
                <a:solidFill>
                  <a:schemeClr val="bg1"/>
                </a:solidFill>
              </a:rPr>
              <a:t>RTI Runs a Smarter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8913E-CE48-654D-B8E5-5D7EF42A548B}"/>
              </a:ext>
            </a:extLst>
          </p:cNvPr>
          <p:cNvSpPr txBox="1"/>
          <p:nvPr/>
        </p:nvSpPr>
        <p:spPr>
          <a:xfrm>
            <a:off x="11100992" y="6304809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Rev 1.2</a:t>
            </a:r>
          </a:p>
        </p:txBody>
      </p:sp>
    </p:spTree>
    <p:extLst>
      <p:ext uri="{BB962C8B-B14F-4D97-AF65-F5344CB8AC3E}">
        <p14:creationId xmlns:p14="http://schemas.microsoft.com/office/powerpoint/2010/main" val="13380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QoS Profiles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455" y="1053385"/>
            <a:ext cx="10855036" cy="5900476"/>
          </a:xfrm>
        </p:spPr>
        <p:txBody>
          <a:bodyPr>
            <a:normAutofit/>
          </a:bodyPr>
          <a:lstStyle/>
          <a:p>
            <a:pPr marL="0" indent="-365760"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RTI Built-in profile used for each command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CmdRspQoSLibrary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BuiltinQosLib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Generic.KeepLastReliable.TransientLocal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4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ConfigDevProfile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BuiltinQosLib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Generic.KeepLastReliable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400"/>
              </a:spcBef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-365760"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 a more complex model,  specific profiles are created and assigned to each command</a:t>
            </a:r>
          </a:p>
          <a:p>
            <a:pPr marL="0" indent="-365760">
              <a:lnSpc>
                <a:spcPct val="120000"/>
              </a:lnSpc>
              <a:spcBef>
                <a:spcPts val="400"/>
              </a:spcBef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-365760">
              <a:lnSpc>
                <a:spcPct val="120000"/>
              </a:lnSpc>
              <a:spcBef>
                <a:spcPts val="400"/>
              </a:spcBef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958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Define Your Data &amp; System Model w/QoS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Used RTI’s System Designer to define the “What”, ”How” and ”Who” of the entire system:</a:t>
            </a:r>
          </a:p>
          <a:p>
            <a:pPr lvl="1"/>
            <a:r>
              <a:rPr lang="en-US" dirty="0"/>
              <a:t>Data Types / Topics  via Domain Libraries (the “What”)</a:t>
            </a:r>
          </a:p>
          <a:p>
            <a:pPr lvl="1"/>
            <a:r>
              <a:rPr lang="en-US" dirty="0"/>
              <a:t>QoS libraries per command (the “How”)</a:t>
            </a:r>
          </a:p>
          <a:p>
            <a:pPr lvl="1"/>
            <a:r>
              <a:rPr lang="en-US" dirty="0"/>
              <a:t>Participant Libraries (the “Who”)</a:t>
            </a:r>
          </a:p>
          <a:p>
            <a:pPr lvl="1"/>
            <a:r>
              <a:rPr lang="en-US" dirty="0"/>
              <a:t>Encapsulate Topic Names, Type Names, QoS libraries and Entity Libraries as CONST in system designer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8184C8-5AD4-6641-BA50-1CEBB2253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77" y="2655082"/>
            <a:ext cx="6614983" cy="3450282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89CDB6-4A8F-DE45-82FD-09E81039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22" y="3099247"/>
            <a:ext cx="6792097" cy="3189121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4B588D8-C811-4B42-9605-997CAF652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786" y="3580123"/>
            <a:ext cx="7311081" cy="2969406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5177BF-03AC-FE47-9714-97A0FA2BE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988" y="3331832"/>
            <a:ext cx="5581135" cy="27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Simplify by using RTI’s Built-in QoS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634980" cy="5568406"/>
          </a:xfrm>
        </p:spPr>
        <p:txBody>
          <a:bodyPr>
            <a:normAutofit/>
          </a:bodyPr>
          <a:lstStyle/>
          <a:p>
            <a:r>
              <a:rPr lang="en-US" dirty="0"/>
              <a:t>Defined in XML documentation file using Snippet Composition and Inheritance: (Encapsulated for you)</a:t>
            </a:r>
          </a:p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06A8AA-6331-0443-91DB-8652383F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24" y="2928236"/>
            <a:ext cx="5210432" cy="285865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6FA365A-8CB1-FC4A-9A81-8614BFED3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89" y="2158933"/>
            <a:ext cx="8597900" cy="2082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342EB30-5D34-8B44-8AFA-43B535D53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891" y="2297093"/>
            <a:ext cx="5378674" cy="4030062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E04698-E1CD-BB46-AD34-3B5DBCD2E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201" y="2977470"/>
            <a:ext cx="6592261" cy="345105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CA71582-B8BD-3747-8DEE-3D6DB5D67E93}"/>
              </a:ext>
            </a:extLst>
          </p:cNvPr>
          <p:cNvGrpSpPr/>
          <p:nvPr/>
        </p:nvGrpSpPr>
        <p:grpSpPr>
          <a:xfrm>
            <a:off x="1185390" y="2387976"/>
            <a:ext cx="9512300" cy="2387600"/>
            <a:chOff x="1525201" y="-507211"/>
            <a:chExt cx="9512300" cy="2387600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F41B0A1B-AF06-BE4C-974F-36E4A7278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5201" y="-507211"/>
              <a:ext cx="9512300" cy="23876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6899156-BF8E-3641-8878-1BE252CD26AA}"/>
                </a:ext>
              </a:extLst>
            </p:cNvPr>
            <p:cNvGrpSpPr/>
            <p:nvPr/>
          </p:nvGrpSpPr>
          <p:grpSpPr>
            <a:xfrm>
              <a:off x="1713042" y="191917"/>
              <a:ext cx="9282841" cy="1516417"/>
              <a:chOff x="1713042" y="179689"/>
              <a:chExt cx="9282841" cy="151641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6BE9CC-786B-3F45-995A-8BB057854D67}"/>
                  </a:ext>
                </a:extLst>
              </p:cNvPr>
              <p:cNvSpPr/>
              <p:nvPr/>
            </p:nvSpPr>
            <p:spPr>
              <a:xfrm>
                <a:off x="7807840" y="179689"/>
                <a:ext cx="3188043" cy="42623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8B898DD-E2B3-9B4A-B197-0A1BEFDF45F0}"/>
                  </a:ext>
                </a:extLst>
              </p:cNvPr>
              <p:cNvSpPr/>
              <p:nvPr/>
            </p:nvSpPr>
            <p:spPr>
              <a:xfrm>
                <a:off x="1713042" y="455618"/>
                <a:ext cx="7702807" cy="124048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097F4E81-63E2-964B-A047-574D398FD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0302" y="2408806"/>
            <a:ext cx="5079839" cy="4203492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3152EB4-B73C-A24D-AF08-64B821328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615" y="2050552"/>
            <a:ext cx="5450551" cy="4523144"/>
          </a:xfrm>
          <a:prstGeom prst="rect">
            <a:avLst/>
          </a:prstGeom>
        </p:spPr>
      </p:pic>
      <p:pic>
        <p:nvPicPr>
          <p:cNvPr id="19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1D8ED437-BC03-B44B-AD33-FAD857137C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6802" y="2801200"/>
            <a:ext cx="4705499" cy="30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Jump-starting </a:t>
            </a:r>
            <a:r>
              <a:rPr lang="en-US" dirty="0" err="1"/>
              <a:t>Connext</a:t>
            </a:r>
            <a:r>
              <a:rPr lang="en-US" dirty="0"/>
              <a:t> using Object Oriented Design Patterns</a:t>
            </a:r>
            <a:br>
              <a:rPr lang="en-US" dirty="0"/>
            </a:br>
            <a:r>
              <a:rPr lang="en-US" sz="3600" dirty="0"/>
              <a:t>(XML Application Creation Version – </a:t>
            </a:r>
            <a:r>
              <a:rPr lang="en-US" sz="3600" dirty="0">
                <a:solidFill>
                  <a:schemeClr val="accent2"/>
                </a:solidFill>
              </a:rPr>
              <a:t>C++11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2"/>
                </a:solidFill>
              </a:rPr>
              <a:t>Python</a:t>
            </a:r>
            <a:r>
              <a:rPr lang="en-US" sz="3600" dirty="0"/>
              <a:t>)</a:t>
            </a:r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Simplified use for the user by factoring out and encapsulating most DDS calls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2223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File Layout – Common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53386"/>
            <a:ext cx="10847104" cy="560690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Application.hpp</a:t>
            </a:r>
            <a:r>
              <a:rPr lang="en-US" dirty="0"/>
              <a:t> (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sz="2400" dirty="0"/>
              <a:t>Holds </a:t>
            </a:r>
            <a:r>
              <a:rPr lang="en-US" sz="2400" dirty="0" err="1"/>
              <a:t>stop_handler</a:t>
            </a:r>
            <a:r>
              <a:rPr lang="en-US" sz="2400" dirty="0"/>
              <a:t>() – Re: Control-C shutdown</a:t>
            </a:r>
          </a:p>
          <a:p>
            <a:r>
              <a:rPr lang="en-US" dirty="0" err="1">
                <a:solidFill>
                  <a:schemeClr val="accent2"/>
                </a:solidFill>
              </a:rPr>
              <a:t>ddsEntities.hpp</a:t>
            </a:r>
            <a:r>
              <a:rPr lang="en-US" dirty="0">
                <a:solidFill>
                  <a:schemeClr val="accent2"/>
                </a:solidFill>
              </a:rPr>
              <a:t> and cxx (</a:t>
            </a:r>
            <a:r>
              <a:rPr lang="en-US" dirty="0" err="1">
                <a:solidFill>
                  <a:schemeClr val="accent2"/>
                </a:solidFill>
              </a:rPr>
              <a:t>py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en-US" dirty="0"/>
              <a:t>Encapsulates Reader and Writer Activities</a:t>
            </a:r>
          </a:p>
          <a:p>
            <a:pPr lvl="2"/>
            <a:r>
              <a:rPr lang="en-US" dirty="0"/>
              <a:t>Forms your Reader / Writer topics base class</a:t>
            </a:r>
          </a:p>
          <a:p>
            <a:pPr lvl="3"/>
            <a:r>
              <a:rPr lang="en-US" dirty="0"/>
              <a:t>Identifies (Finds) associated topic reader or writer</a:t>
            </a:r>
          </a:p>
          <a:p>
            <a:pPr lvl="3"/>
            <a:r>
              <a:rPr lang="en-US" dirty="0"/>
              <a:t>Contains Default Event Monitoring </a:t>
            </a:r>
          </a:p>
          <a:p>
            <a:pPr lvl="4"/>
            <a:r>
              <a:rPr lang="en-US" dirty="0"/>
              <a:t>Optional Writer side Listener vs. Thread monitoring </a:t>
            </a:r>
          </a:p>
          <a:p>
            <a:pPr lvl="3"/>
            <a:r>
              <a:rPr lang="en-US" dirty="0"/>
              <a:t>Reader - Reads (takes) the sample</a:t>
            </a:r>
          </a:p>
          <a:p>
            <a:pPr lvl="4"/>
            <a:r>
              <a:rPr lang="en-US" dirty="0"/>
              <a:t>Dispatches to concrete class to put the sample in user topic context</a:t>
            </a:r>
          </a:p>
          <a:p>
            <a:pPr lvl="3"/>
            <a:r>
              <a:rPr lang="en-US" dirty="0"/>
              <a:t>Writer creates and holds sample to be modified and written</a:t>
            </a:r>
          </a:p>
          <a:p>
            <a:pPr lvl="2"/>
            <a:r>
              <a:rPr lang="en-US" dirty="0"/>
              <a:t>Dynamic Data APIs (2)</a:t>
            </a:r>
          </a:p>
          <a:p>
            <a:pPr lvl="3"/>
            <a:r>
              <a:rPr lang="en-US" dirty="0"/>
              <a:t>User only needs to overload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writer() </a:t>
            </a:r>
            <a:r>
              <a:rPr lang="en-US" dirty="0"/>
              <a:t>and reader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 </a:t>
            </a:r>
            <a:r>
              <a:rPr lang="en-US" dirty="0"/>
              <a:t>member functions to allow data to be handled in concrete topic class context</a:t>
            </a:r>
          </a:p>
          <a:p>
            <a:pPr lvl="2"/>
            <a:r>
              <a:rPr lang="en-US" dirty="0"/>
              <a:t>Implements threads and provides thread Management APIs</a:t>
            </a:r>
          </a:p>
          <a:p>
            <a:pPr lvl="3"/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run()</a:t>
            </a:r>
            <a:r>
              <a:rPr lang="en-US" dirty="0"/>
              <a:t>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getThreadHndl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9906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685EA8-888A-1B45-8063-315748461A27}"/>
              </a:ext>
            </a:extLst>
          </p:cNvPr>
          <p:cNvGrpSpPr/>
          <p:nvPr/>
        </p:nvGrpSpPr>
        <p:grpSpPr>
          <a:xfrm>
            <a:off x="8466907" y="3275174"/>
            <a:ext cx="3002692" cy="790832"/>
            <a:chOff x="8828834" y="1696733"/>
            <a:chExt cx="3002692" cy="79083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39D1BA4-849D-5841-8FD8-0DCF8CDE9924}"/>
                </a:ext>
              </a:extLst>
            </p:cNvPr>
            <p:cNvSpPr/>
            <p:nvPr/>
          </p:nvSpPr>
          <p:spPr>
            <a:xfrm>
              <a:off x="8828834" y="1696733"/>
              <a:ext cx="1482811" cy="79083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ddsEntity</a:t>
              </a:r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E256B86-4A0B-9749-9B35-AF405D9C749A}"/>
                </a:ext>
              </a:extLst>
            </p:cNvPr>
            <p:cNvSpPr/>
            <p:nvPr/>
          </p:nvSpPr>
          <p:spPr>
            <a:xfrm>
              <a:off x="10935497" y="1696733"/>
              <a:ext cx="896029" cy="31400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Thread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C56CC7-3C02-BD40-A78C-879ED8BC8F6F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0318653" y="1853734"/>
              <a:ext cx="61684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371DC98E-CC77-BC47-91EF-5A66AC451E32}"/>
                </a:ext>
              </a:extLst>
            </p:cNvPr>
            <p:cNvSpPr/>
            <p:nvPr/>
          </p:nvSpPr>
          <p:spPr>
            <a:xfrm>
              <a:off x="10311645" y="1777674"/>
              <a:ext cx="189128" cy="176332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Google Shape;272;p23">
              <a:extLst>
                <a:ext uri="{FF2B5EF4-FFF2-40B4-BE49-F238E27FC236}">
                  <a16:creationId xmlns:a16="http://schemas.microsoft.com/office/drawing/2014/main" id="{53F9B5EC-45B2-654F-9B5F-C21A19FA1D0C}"/>
                </a:ext>
              </a:extLst>
            </p:cNvPr>
            <p:cNvSpPr/>
            <p:nvPr/>
          </p:nvSpPr>
          <p:spPr>
            <a:xfrm>
              <a:off x="8888061" y="2010734"/>
              <a:ext cx="1253228" cy="280472"/>
            </a:xfrm>
            <a:prstGeom prst="leftRightArrow">
              <a:avLst>
                <a:gd name="adj1" fmla="val 55303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DDS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Databus</a:t>
              </a:r>
              <a:endParaRPr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0FF183-827F-2546-BB71-47CC0DBA91AB}"/>
                </a:ext>
              </a:extLst>
            </p:cNvPr>
            <p:cNvSpPr txBox="1"/>
            <p:nvPr/>
          </p:nvSpPr>
          <p:spPr>
            <a:xfrm>
              <a:off x="9086738" y="2186029"/>
              <a:ext cx="562899" cy="210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(Pub/sub)</a:t>
              </a:r>
            </a:p>
          </p:txBody>
        </p:sp>
      </p:grp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BFE25311-52B2-6E40-8FAE-6C6D2625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809" y="1014025"/>
            <a:ext cx="2064790" cy="20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User Specific Topic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19" y="1053385"/>
            <a:ext cx="7859451" cy="5568406"/>
          </a:xfrm>
        </p:spPr>
        <p:txBody>
          <a:bodyPr>
            <a:normAutofit/>
          </a:bodyPr>
          <a:lstStyle/>
          <a:p>
            <a:r>
              <a:rPr lang="en-US" dirty="0" err="1"/>
              <a:t>CommandResponse.hpp</a:t>
            </a:r>
            <a:r>
              <a:rPr lang="en-US" dirty="0"/>
              <a:t> (</a:t>
            </a:r>
            <a:r>
              <a:rPr lang="en-US" dirty="0" err="1"/>
              <a:t>constants.py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RtiCodeGenerated</a:t>
            </a:r>
            <a:r>
              <a:rPr lang="en-US" dirty="0"/>
              <a:t> Header file of your Data model/System model</a:t>
            </a:r>
          </a:p>
          <a:p>
            <a:pPr lvl="2"/>
            <a:r>
              <a:rPr lang="en-US" dirty="0"/>
              <a:t>Contains CONTS, ENUMS associated with the models</a:t>
            </a:r>
          </a:p>
          <a:p>
            <a:r>
              <a:rPr lang="en-US" dirty="0" err="1"/>
              <a:t>topics.hpp</a:t>
            </a:r>
            <a:r>
              <a:rPr lang="en-US" dirty="0"/>
              <a:t> and cxx (.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Holds your application(s) topics inheriting from base entity reader and writer classes </a:t>
            </a:r>
          </a:p>
          <a:p>
            <a:pPr lvl="1"/>
            <a:r>
              <a:rPr lang="en-US" dirty="0"/>
              <a:t>Implements the base class virtual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</a:t>
            </a:r>
            <a:r>
              <a:rPr lang="en-US" dirty="0"/>
              <a:t>) and reader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</a:t>
            </a:r>
            <a:r>
              <a:rPr lang="en-US" dirty="0"/>
              <a:t> member functions</a:t>
            </a:r>
          </a:p>
          <a:p>
            <a:pPr lvl="1"/>
            <a:r>
              <a:rPr lang="en-US" dirty="0"/>
              <a:t>User Extends the base Reader / Writer Entity Classes for application requirements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A2C170-7059-A34C-A80B-C8E64D8EB07A}"/>
              </a:ext>
            </a:extLst>
          </p:cNvPr>
          <p:cNvGrpSpPr/>
          <p:nvPr/>
        </p:nvGrpSpPr>
        <p:grpSpPr>
          <a:xfrm>
            <a:off x="8399810" y="3429000"/>
            <a:ext cx="3343294" cy="2978983"/>
            <a:chOff x="8386557" y="1569900"/>
            <a:chExt cx="3343294" cy="29789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10526D-9774-9B4D-8AA2-5F7886FF608C}"/>
                </a:ext>
              </a:extLst>
            </p:cNvPr>
            <p:cNvGrpSpPr/>
            <p:nvPr/>
          </p:nvGrpSpPr>
          <p:grpSpPr>
            <a:xfrm>
              <a:off x="8386557" y="2309117"/>
              <a:ext cx="3309044" cy="2239766"/>
              <a:chOff x="8466945" y="1676136"/>
              <a:chExt cx="3309044" cy="2239766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167942-D23A-DD41-AE3B-10B6F71311F2}"/>
                  </a:ext>
                </a:extLst>
              </p:cNvPr>
              <p:cNvSpPr/>
              <p:nvPr/>
            </p:nvSpPr>
            <p:spPr>
              <a:xfrm>
                <a:off x="8466945" y="3125070"/>
                <a:ext cx="2095514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/>
                  <a:t>yourTopicWrt</a:t>
                </a:r>
                <a:r>
                  <a:rPr lang="en-US" sz="1200" dirty="0"/>
                  <a:t>::Writer</a:t>
                </a:r>
              </a:p>
              <a:p>
                <a:pPr algn="ctr"/>
                <a:r>
                  <a:rPr lang="en-US" sz="1200" dirty="0" err="1"/>
                  <a:t>youTopicRdr</a:t>
                </a:r>
                <a:r>
                  <a:rPr lang="en-US" sz="1200" dirty="0"/>
                  <a:t>::Reader</a:t>
                </a: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52F2C21-5BE7-534A-AD5E-AE2ADE225994}"/>
                  </a:ext>
                </a:extLst>
              </p:cNvPr>
              <p:cNvSpPr/>
              <p:nvPr/>
            </p:nvSpPr>
            <p:spPr>
              <a:xfrm>
                <a:off x="8773297" y="1676136"/>
                <a:ext cx="1482811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err="1"/>
                  <a:t>ddsEntity</a:t>
                </a:r>
                <a:endParaRPr lang="en-US" dirty="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7031346-CF53-D14E-9FEA-C7A7CF655386}"/>
                  </a:ext>
                </a:extLst>
              </p:cNvPr>
              <p:cNvGrpSpPr/>
              <p:nvPr/>
            </p:nvGrpSpPr>
            <p:grpSpPr>
              <a:xfrm>
                <a:off x="10263116" y="1676136"/>
                <a:ext cx="1512873" cy="314001"/>
                <a:chOff x="6819732" y="1559418"/>
                <a:chExt cx="1865531" cy="465590"/>
              </a:xfrm>
            </p:grpSpPr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1B891932-252B-7F4C-8380-0AB198D86A03}"/>
                    </a:ext>
                  </a:extLst>
                </p:cNvPr>
                <p:cNvSpPr/>
                <p:nvPr/>
              </p:nvSpPr>
              <p:spPr>
                <a:xfrm>
                  <a:off x="7580365" y="1559418"/>
                  <a:ext cx="1104898" cy="46559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Thread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EBEA472B-A21C-B84C-AFDD-410A4CB6EE90}"/>
                    </a:ext>
                  </a:extLst>
                </p:cNvPr>
                <p:cNvCxnSpPr>
                  <a:cxnSpLocks/>
                  <a:stCxn id="5" idx="3"/>
                  <a:endCxn id="8" idx="1"/>
                </p:cNvCxnSpPr>
                <p:nvPr/>
              </p:nvCxnSpPr>
              <p:spPr>
                <a:xfrm>
                  <a:off x="6819732" y="1792214"/>
                  <a:ext cx="760633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Diamond 6">
                  <a:extLst>
                    <a:ext uri="{FF2B5EF4-FFF2-40B4-BE49-F238E27FC236}">
                      <a16:creationId xmlns:a16="http://schemas.microsoft.com/office/drawing/2014/main" id="{47EDEF61-DBD5-0C41-BB24-7F894363F4AA}"/>
                    </a:ext>
                  </a:extLst>
                </p:cNvPr>
                <p:cNvSpPr/>
                <p:nvPr/>
              </p:nvSpPr>
              <p:spPr>
                <a:xfrm>
                  <a:off x="6819732" y="1661483"/>
                  <a:ext cx="233215" cy="261459"/>
                </a:xfrm>
                <a:prstGeom prst="diamond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645BF71-3566-A744-BF80-882D08BA088C}"/>
                  </a:ext>
                </a:extLst>
              </p:cNvPr>
              <p:cNvGrpSpPr/>
              <p:nvPr/>
            </p:nvGrpSpPr>
            <p:grpSpPr>
              <a:xfrm>
                <a:off x="8888088" y="1967398"/>
                <a:ext cx="1253228" cy="392701"/>
                <a:chOff x="9582343" y="3751019"/>
                <a:chExt cx="1771457" cy="517118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AE0CE2-F374-FD49-BA06-39980D3EC44A}"/>
                    </a:ext>
                  </a:extLst>
                </p:cNvPr>
                <p:cNvSpPr txBox="1"/>
                <p:nvPr/>
              </p:nvSpPr>
              <p:spPr>
                <a:xfrm>
                  <a:off x="9828244" y="3991138"/>
                  <a:ext cx="7956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(Pub/sub)</a:t>
                  </a:r>
                </a:p>
              </p:txBody>
            </p:sp>
            <p:sp>
              <p:nvSpPr>
                <p:cNvPr id="14" name="Google Shape;272;p23">
                  <a:extLst>
                    <a:ext uri="{FF2B5EF4-FFF2-40B4-BE49-F238E27FC236}">
                      <a16:creationId xmlns:a16="http://schemas.microsoft.com/office/drawing/2014/main" id="{6F07463A-8FC9-BB48-B4E2-554240D401F9}"/>
                    </a:ext>
                  </a:extLst>
                </p:cNvPr>
                <p:cNvSpPr/>
                <p:nvPr/>
              </p:nvSpPr>
              <p:spPr>
                <a:xfrm>
                  <a:off x="9582343" y="3751019"/>
                  <a:ext cx="1771457" cy="369332"/>
                </a:xfrm>
                <a:prstGeom prst="leftRightArrow">
                  <a:avLst>
                    <a:gd name="adj1" fmla="val 55303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lang="en-US" sz="1200" dirty="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DDS </a:t>
                  </a:r>
                  <a:r>
                    <a:rPr lang="en-US" sz="1200" dirty="0" err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Databus</a:t>
                  </a:r>
                  <a:endParaRPr sz="1200" dirty="0"/>
                </a:p>
              </p:txBody>
            </p: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3134261-76DD-1D42-8255-24EFA23381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5847" y="2678134"/>
                <a:ext cx="0" cy="41158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riangle 15">
                <a:extLst>
                  <a:ext uri="{FF2B5EF4-FFF2-40B4-BE49-F238E27FC236}">
                    <a16:creationId xmlns:a16="http://schemas.microsoft.com/office/drawing/2014/main" id="{B2E7F789-4392-B94D-9ADD-D9086D1AA1BA}"/>
                  </a:ext>
                </a:extLst>
              </p:cNvPr>
              <p:cNvSpPr/>
              <p:nvPr/>
            </p:nvSpPr>
            <p:spPr>
              <a:xfrm>
                <a:off x="9436482" y="2496066"/>
                <a:ext cx="181954" cy="146717"/>
              </a:xfrm>
              <a:prstGeom prst="triangl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4745D8CD-AA53-4443-9CB2-03BF9E284538}"/>
                </a:ext>
              </a:extLst>
            </p:cNvPr>
            <p:cNvSpPr/>
            <p:nvPr/>
          </p:nvSpPr>
          <p:spPr>
            <a:xfrm>
              <a:off x="10640622" y="3866094"/>
              <a:ext cx="616845" cy="314001"/>
            </a:xfrm>
            <a:prstGeom prst="wedgeRoundRectCallout">
              <a:avLst>
                <a:gd name="adj1" fmla="val -111522"/>
                <a:gd name="adj2" fmla="val 77652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CFT</a:t>
              </a:r>
            </a:p>
          </p:txBody>
        </p:sp>
        <p:sp>
          <p:nvSpPr>
            <p:cNvPr id="21" name="Rounded Rectangular Callout 20">
              <a:extLst>
                <a:ext uri="{FF2B5EF4-FFF2-40B4-BE49-F238E27FC236}">
                  <a16:creationId xmlns:a16="http://schemas.microsoft.com/office/drawing/2014/main" id="{E72C5396-F0F7-F046-B7EF-53B02FDDC049}"/>
                </a:ext>
              </a:extLst>
            </p:cNvPr>
            <p:cNvSpPr/>
            <p:nvPr/>
          </p:nvSpPr>
          <p:spPr>
            <a:xfrm>
              <a:off x="10372318" y="1569900"/>
              <a:ext cx="1323283" cy="582217"/>
            </a:xfrm>
            <a:prstGeom prst="wedgeRoundRectCallout">
              <a:avLst>
                <a:gd name="adj1" fmla="val -111522"/>
                <a:gd name="adj2" fmla="val 77652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Default Event Monitoring</a:t>
              </a:r>
            </a:p>
          </p:txBody>
        </p:sp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2EB799CF-F0AC-3442-9DF6-3537F12DE102}"/>
                </a:ext>
              </a:extLst>
            </p:cNvPr>
            <p:cNvSpPr/>
            <p:nvPr/>
          </p:nvSpPr>
          <p:spPr>
            <a:xfrm>
              <a:off x="10247041" y="3008519"/>
              <a:ext cx="1482810" cy="582217"/>
            </a:xfrm>
            <a:prstGeom prst="wedgeRoundRectCallout">
              <a:avLst>
                <a:gd name="adj1" fmla="val -104855"/>
                <a:gd name="adj2" fmla="val 75530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 Event Monitoring</a:t>
              </a:r>
            </a:p>
          </p:txBody>
        </p:sp>
      </p:grpSp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39D9F1D-7EE5-9F4B-B06E-B90AC58AA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874" y="963932"/>
            <a:ext cx="23749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2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– Application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8663719" cy="5568406"/>
          </a:xfrm>
        </p:spPr>
        <p:txBody>
          <a:bodyPr>
            <a:normAutofit/>
          </a:bodyPr>
          <a:lstStyle/>
          <a:p>
            <a:r>
              <a:rPr lang="en-US" dirty="0"/>
              <a:t>Device and Controller Applications (.cxx or 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Your Applications (complementary forms of each other) </a:t>
            </a:r>
          </a:p>
          <a:p>
            <a:pPr lvl="1"/>
            <a:r>
              <a:rPr lang="en-US" dirty="0"/>
              <a:t>Creates the Participant via XML Application Creation (</a:t>
            </a:r>
            <a:r>
              <a:rPr lang="en-US" dirty="0" err="1"/>
              <a:t>from_config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Instantiates your Topics (from </a:t>
            </a:r>
            <a:r>
              <a:rPr lang="en-US" dirty="0" err="1"/>
              <a:t>topics.hpp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Install optional Listener</a:t>
            </a:r>
          </a:p>
          <a:p>
            <a:pPr lvl="1"/>
            <a:r>
              <a:rPr lang="en-US" dirty="0"/>
              <a:t>Installs optional Content Filter</a:t>
            </a:r>
          </a:p>
          <a:p>
            <a:pPr lvl="1"/>
            <a:r>
              <a:rPr lang="en-US" dirty="0"/>
              <a:t>Example Runs the Application State Machine</a:t>
            </a: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28B3F82-141E-B946-9CB8-F6ED06FC1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693" y="1053385"/>
            <a:ext cx="20066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03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Create / Design your Application</a:t>
            </a:r>
          </a:p>
          <a:p>
            <a:pPr lvl="1"/>
            <a:r>
              <a:rPr lang="en-US" dirty="0"/>
              <a:t>Use System Designer to define Types/Topics, QoS Libs, Domain Libs, Participant Libs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Best practice – run </a:t>
            </a:r>
            <a:r>
              <a:rPr lang="en-US" dirty="0" err="1">
                <a:solidFill>
                  <a:schemeClr val="accent2"/>
                </a:solidFill>
              </a:rPr>
              <a:t>idl</a:t>
            </a:r>
            <a:r>
              <a:rPr lang="en-US" dirty="0">
                <a:solidFill>
                  <a:schemeClr val="accent2"/>
                </a:solidFill>
              </a:rPr>
              <a:t> through </a:t>
            </a:r>
            <a:r>
              <a:rPr lang="en-US" dirty="0" err="1">
                <a:solidFill>
                  <a:schemeClr val="accent2"/>
                </a:solidFill>
              </a:rPr>
              <a:t>rticodegen</a:t>
            </a:r>
            <a:r>
              <a:rPr lang="en-US" dirty="0">
                <a:solidFill>
                  <a:schemeClr val="accent2"/>
                </a:solidFill>
              </a:rPr>
              <a:t> to create header file for use with your system and data model </a:t>
            </a:r>
          </a:p>
          <a:p>
            <a:pPr lvl="2"/>
            <a:r>
              <a:rPr lang="en-US" dirty="0"/>
              <a:t>python requires creating an equivalent of </a:t>
            </a:r>
            <a:r>
              <a:rPr lang="en-US" dirty="0" err="1"/>
              <a:t>constants.py</a:t>
            </a:r>
            <a:endParaRPr lang="en-US" dirty="0"/>
          </a:p>
          <a:p>
            <a:r>
              <a:rPr lang="en-US" dirty="0"/>
              <a:t>Use Common files in your project</a:t>
            </a:r>
          </a:p>
          <a:p>
            <a:pPr lvl="1"/>
            <a:r>
              <a:rPr lang="en-US" dirty="0" err="1"/>
              <a:t>Application.hpp</a:t>
            </a:r>
            <a:r>
              <a:rPr lang="en-US" dirty="0"/>
              <a:t> (optional), </a:t>
            </a:r>
            <a:r>
              <a:rPr lang="en-US" dirty="0" err="1"/>
              <a:t>ddsEntity.hpp</a:t>
            </a:r>
            <a:r>
              <a:rPr lang="en-US" dirty="0"/>
              <a:t>/cxx (required)</a:t>
            </a:r>
          </a:p>
          <a:p>
            <a:r>
              <a:rPr lang="en-US" dirty="0"/>
              <a:t>Create your own </a:t>
            </a:r>
            <a:r>
              <a:rPr lang="en-US" dirty="0" err="1"/>
              <a:t>topic.hpp</a:t>
            </a:r>
            <a:r>
              <a:rPr lang="en-US" dirty="0"/>
              <a:t>/cxx</a:t>
            </a:r>
          </a:p>
          <a:p>
            <a:pPr lvl="1"/>
            <a:r>
              <a:rPr lang="en-US" dirty="0"/>
              <a:t>Leverage example</a:t>
            </a:r>
          </a:p>
        </p:txBody>
      </p:sp>
    </p:spTree>
    <p:extLst>
      <p:ext uri="{BB962C8B-B14F-4D97-AF65-F5344CB8AC3E}">
        <p14:creationId xmlns:p14="http://schemas.microsoft.com/office/powerpoint/2010/main" val="2637132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015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your own </a:t>
            </a:r>
            <a:r>
              <a:rPr lang="en-US" dirty="0" err="1"/>
              <a:t>topic.hpp</a:t>
            </a:r>
            <a:r>
              <a:rPr lang="en-US" dirty="0"/>
              <a:t>/cxx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Create topic readers and writers inheriting from reader or writer base class (w/correct parameters)</a:t>
            </a:r>
          </a:p>
          <a:p>
            <a:pPr marL="965200" lvl="2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 Reader(participant, MODULE::TYPE_DEVICE_STATE, MODULE::DEVICE_STATE_READER)</a:t>
            </a:r>
          </a:p>
          <a:p>
            <a:pPr marL="508000" lvl="1" indent="0">
              <a:buNone/>
            </a:pPr>
            <a:endParaRPr lang="en-US" sz="2100" dirty="0"/>
          </a:p>
          <a:p>
            <a:pPr marL="965200" lvl="2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 Writer(participant, MODULE::TYPE_DEVICE_STATE, MODULE::DEVICE_STATE_WRITER, periodic, period)</a:t>
            </a:r>
          </a:p>
          <a:p>
            <a:pPr marL="508000" lvl="1" indent="0">
              <a:buNone/>
            </a:pPr>
            <a:endParaRPr lang="en-US" dirty="0"/>
          </a:p>
          <a:p>
            <a:pPr lvl="1"/>
            <a:r>
              <a:rPr lang="en-US" dirty="0"/>
              <a:t>Writers – override virtual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update sample in topic context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Concrete class writer() requires a “Downcast / transfer” function – example: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write() is effectively a runtime down cast for periodic data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write() {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this-&gt;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writeData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(this-&gt;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getCurrentState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82700" lvl="2" indent="-34290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function must also be added Topic::write class.</a:t>
            </a:r>
          </a:p>
          <a:p>
            <a:pPr marL="1282700" lvl="2" indent="-34290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can be any name with any data to write </a:t>
            </a:r>
          </a:p>
          <a:p>
            <a:pPr marL="939800" lvl="2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88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(3/3)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Readers – override virtual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allow the base class to call the read handler to received data in topic context.</a:t>
            </a:r>
          </a:p>
          <a:p>
            <a:pPr marL="5080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required - Create our own ”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updateCft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is unimportant</a:t>
            </a:r>
          </a:p>
          <a:p>
            <a:pPr lvl="2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solidFill>
                  <a:srgbClr val="FF8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Create a Generic CFT in the System Designer XML and populate it programmatically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Each device plugs in its own Device ID filter vs. Creating multiple XML CFTs</a:t>
            </a:r>
          </a:p>
          <a:p>
            <a:pPr marL="990600" lvl="2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33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content_filter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kind="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builtin.sql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"&gt;    </a:t>
            </a:r>
          </a:p>
          <a:p>
            <a:pPr marL="990600" lvl="2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&lt;expression&gt;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targetDeviceId.resourceId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%0,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=%1&lt;/expression&gt;</a:t>
            </a:r>
          </a:p>
          <a:p>
            <a:pPr marL="1447800" lvl="3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expression_parameters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1905000" lvl="4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&lt;element&gt;0&lt;/element&gt;</a:t>
            </a:r>
          </a:p>
          <a:p>
            <a:pPr marL="1905000" lvl="4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&lt;element&gt;0&lt;/element&gt;</a:t>
            </a:r>
          </a:p>
          <a:p>
            <a:pPr marL="1447800" lvl="3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expression_parameters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533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content_filter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37484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327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(1/3)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483133"/>
            <a:ext cx="10515600" cy="537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dirty="0">
                <a:solidFill>
                  <a:schemeClr val="bg1"/>
                </a:solidFill>
              </a:rPr>
              <a:t>Goal of project: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Create a simple example of a Command / Response Data Model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</a:pPr>
            <a:endParaRPr lang="en-US" dirty="0">
              <a:solidFill>
                <a:schemeClr val="lt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dirty="0">
                <a:solidFill>
                  <a:schemeClr val="lt1"/>
                </a:solidFill>
              </a:rPr>
              <a:t>Morphed into: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Object oriented methods to Jump-start your customer using </a:t>
            </a:r>
            <a:r>
              <a:rPr lang="en-US" dirty="0" err="1">
                <a:solidFill>
                  <a:schemeClr val="lt1"/>
                </a:solidFill>
              </a:rPr>
              <a:t>Connext</a:t>
            </a:r>
            <a:r>
              <a:rPr lang="en-US" dirty="0">
                <a:solidFill>
                  <a:schemeClr val="lt1"/>
                </a:solidFill>
              </a:rPr>
              <a:t> using Multi-topic applications</a:t>
            </a: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103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(1/2)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will of course be dependent upon your application, but many of the steps should be similar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Point to the xml file and stand-up participant and all entities</a:t>
            </a:r>
          </a:p>
          <a:p>
            <a:pPr lvl="2"/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 to keep the xml file in a “model or system designer” directory of some kind.</a:t>
            </a:r>
          </a:p>
          <a:p>
            <a:pPr marL="1397000" lvl="3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::core::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({ MODULE::QOS_FILE });</a:t>
            </a:r>
          </a:p>
          <a:p>
            <a:pPr marL="1397000" lvl="3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::domain::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DomainParticipant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participant =</a:t>
            </a:r>
          </a:p>
          <a:p>
            <a:pPr marL="1397000" lvl="3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create_participant_from_config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(MODULE::DEVICE1_PARTICIPANT);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“Create” writer and reader topics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These are already created via the xml file in the step above. The base class simply “finds” them as you’ve provided the required parameters in your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topics.cxx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class constructor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Start the thread on readers and writers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Optionally install a listener on writers</a:t>
            </a:r>
          </a:p>
          <a:p>
            <a:pPr marL="5080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947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(2/2)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Update any content filter parameters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 Content filters w/expression are installed via the associated XML based QoS library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Run your Applications State Machine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Upon shutdown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Join any threads via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getThreadHndl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82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ToDo</a:t>
            </a:r>
            <a:r>
              <a:rPr lang="en-US" dirty="0"/>
              <a:t>: (enhancements)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Allow Reader Event Monitors to be customized </a:t>
            </a:r>
          </a:p>
          <a:p>
            <a:pPr lvl="1"/>
            <a:r>
              <a:rPr lang="en-US" dirty="0"/>
              <a:t>Reader event monitoring is done in the reader thread since we have to wait for </a:t>
            </a:r>
            <a:r>
              <a:rPr lang="en-US" dirty="0" err="1"/>
              <a:t>data_available</a:t>
            </a:r>
            <a:r>
              <a:rPr lang="en-US" dirty="0"/>
              <a:t> anyway.</a:t>
            </a:r>
          </a:p>
          <a:p>
            <a:r>
              <a:rPr lang="en-US" dirty="0"/>
              <a:t>Add RTI Logger Objects to Entity base classes </a:t>
            </a:r>
          </a:p>
        </p:txBody>
      </p:sp>
    </p:spTree>
    <p:extLst>
      <p:ext uri="{BB962C8B-B14F-4D97-AF65-F5344CB8AC3E}">
        <p14:creationId xmlns:p14="http://schemas.microsoft.com/office/powerpoint/2010/main" val="2386451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Jump-starting </a:t>
            </a:r>
            <a:r>
              <a:rPr lang="en-US" dirty="0" err="1"/>
              <a:t>Connext</a:t>
            </a:r>
            <a:r>
              <a:rPr lang="en-US" dirty="0"/>
              <a:t> using Object Oriented Design Patterns</a:t>
            </a:r>
            <a:br>
              <a:rPr lang="en-US" dirty="0"/>
            </a:br>
            <a:r>
              <a:rPr lang="en-US" sz="3600" dirty="0"/>
              <a:t>(Programmatic and compiled Types Version – </a:t>
            </a:r>
            <a:r>
              <a:rPr lang="en-US" sz="3600" dirty="0">
                <a:solidFill>
                  <a:schemeClr val="accent2"/>
                </a:solidFill>
              </a:rPr>
              <a:t>C++</a:t>
            </a:r>
            <a:r>
              <a:rPr lang="en-US" sz="3600" dirty="0"/>
              <a:t>)</a:t>
            </a:r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Simplified use for the user by factoring out and encapsulating most DDS calls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0647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File Layout – Common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053386"/>
            <a:ext cx="8344100" cy="56069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With noted exceptions explained here, the flow is the same, to the XML Application Creation previously described.</a:t>
            </a:r>
          </a:p>
          <a:p>
            <a:r>
              <a:rPr lang="en-US" dirty="0"/>
              <a:t>Entities are created vs. found </a:t>
            </a:r>
          </a:p>
          <a:p>
            <a:pPr lvl="1"/>
            <a:r>
              <a:rPr lang="en-US" dirty="0"/>
              <a:t>This is hidden from the user</a:t>
            </a:r>
          </a:p>
          <a:p>
            <a:r>
              <a:rPr lang="en-US" dirty="0"/>
              <a:t>Compiled types are used so, in order to maintain the encapsulation, type specific template Topic classes are used between the user topics and </a:t>
            </a:r>
            <a:r>
              <a:rPr lang="en-US" dirty="0" err="1"/>
              <a:t>ddsEntity.h</a:t>
            </a:r>
            <a:r>
              <a:rPr lang="en-US" dirty="0"/>
              <a:t> and cxx files</a:t>
            </a:r>
          </a:p>
          <a:p>
            <a:pPr lvl="1"/>
            <a:r>
              <a:rPr lang="en-US" dirty="0"/>
              <a:t>This is almost hidden from the user </a:t>
            </a:r>
          </a:p>
          <a:p>
            <a:pPr lvl="2"/>
            <a:r>
              <a:rPr lang="en-US" dirty="0"/>
              <a:t>User has to hand in the Type &lt;T&gt;</a:t>
            </a:r>
          </a:p>
          <a:p>
            <a:pPr lvl="1"/>
            <a:r>
              <a:rPr lang="en-US" dirty="0"/>
              <a:t>All of the </a:t>
            </a:r>
            <a:r>
              <a:rPr lang="en-US" dirty="0" err="1"/>
              <a:t>RtiCodeGen</a:t>
            </a:r>
            <a:r>
              <a:rPr lang="en-US" dirty="0"/>
              <a:t> type specific Support files are required</a:t>
            </a:r>
          </a:p>
          <a:p>
            <a:r>
              <a:rPr lang="en-US" dirty="0"/>
              <a:t>Content filters are created, so a </a:t>
            </a:r>
            <a:r>
              <a:rPr lang="en-US" dirty="0" err="1"/>
              <a:t>Cft</a:t>
            </a:r>
            <a:r>
              <a:rPr lang="en-US" dirty="0"/>
              <a:t> Object has been provided</a:t>
            </a:r>
          </a:p>
          <a:p>
            <a:pPr marL="990600" lvl="2" indent="0">
              <a:buNone/>
            </a:pPr>
            <a:endParaRPr lang="en-US" dirty="0"/>
          </a:p>
          <a:p>
            <a:pPr marL="990600" lvl="2" indent="0">
              <a:buNone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887293-C459-784B-BABD-FEA63C1D35B5}"/>
              </a:ext>
            </a:extLst>
          </p:cNvPr>
          <p:cNvGrpSpPr/>
          <p:nvPr/>
        </p:nvGrpSpPr>
        <p:grpSpPr>
          <a:xfrm>
            <a:off x="8758936" y="4018179"/>
            <a:ext cx="3018230" cy="2181851"/>
            <a:chOff x="8758936" y="4018179"/>
            <a:chExt cx="3018230" cy="21818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2685EA8-888A-1B45-8063-315748461A27}"/>
                </a:ext>
              </a:extLst>
            </p:cNvPr>
            <p:cNvGrpSpPr/>
            <p:nvPr/>
          </p:nvGrpSpPr>
          <p:grpSpPr>
            <a:xfrm>
              <a:off x="8774474" y="4018179"/>
              <a:ext cx="3002692" cy="790832"/>
              <a:chOff x="8828834" y="1696733"/>
              <a:chExt cx="3002692" cy="790832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39D1BA4-849D-5841-8FD8-0DCF8CDE9924}"/>
                  </a:ext>
                </a:extLst>
              </p:cNvPr>
              <p:cNvSpPr/>
              <p:nvPr/>
            </p:nvSpPr>
            <p:spPr>
              <a:xfrm>
                <a:off x="8828834" y="1696733"/>
                <a:ext cx="1482811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err="1"/>
                  <a:t>ddsEntity</a:t>
                </a:r>
                <a:endParaRPr lang="en-US" dirty="0"/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E256B86-4A0B-9749-9B35-AF405D9C749A}"/>
                  </a:ext>
                </a:extLst>
              </p:cNvPr>
              <p:cNvSpPr/>
              <p:nvPr/>
            </p:nvSpPr>
            <p:spPr>
              <a:xfrm>
                <a:off x="10935497" y="1696733"/>
                <a:ext cx="896029" cy="31400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Thread</a:t>
                </a: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AC56CC7-3C02-BD40-A78C-879ED8BC8F6F}"/>
                  </a:ext>
                </a:extLst>
              </p:cNvPr>
              <p:cNvCxnSpPr>
                <a:cxnSpLocks/>
                <a:stCxn id="4" idx="3"/>
                <a:endCxn id="5" idx="1"/>
              </p:cNvCxnSpPr>
              <p:nvPr/>
            </p:nvCxnSpPr>
            <p:spPr>
              <a:xfrm>
                <a:off x="10318653" y="1853734"/>
                <a:ext cx="61684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Diamond 6">
                <a:extLst>
                  <a:ext uri="{FF2B5EF4-FFF2-40B4-BE49-F238E27FC236}">
                    <a16:creationId xmlns:a16="http://schemas.microsoft.com/office/drawing/2014/main" id="{371DC98E-CC77-BC47-91EF-5A66AC451E32}"/>
                  </a:ext>
                </a:extLst>
              </p:cNvPr>
              <p:cNvSpPr/>
              <p:nvPr/>
            </p:nvSpPr>
            <p:spPr>
              <a:xfrm>
                <a:off x="10311645" y="1777674"/>
                <a:ext cx="189128" cy="176332"/>
              </a:xfrm>
              <a:prstGeom prst="diamon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Google Shape;272;p23">
                <a:extLst>
                  <a:ext uri="{FF2B5EF4-FFF2-40B4-BE49-F238E27FC236}">
                    <a16:creationId xmlns:a16="http://schemas.microsoft.com/office/drawing/2014/main" id="{53F9B5EC-45B2-654F-9B5F-C21A19FA1D0C}"/>
                  </a:ext>
                </a:extLst>
              </p:cNvPr>
              <p:cNvSpPr/>
              <p:nvPr/>
            </p:nvSpPr>
            <p:spPr>
              <a:xfrm>
                <a:off x="8888061" y="2010734"/>
                <a:ext cx="1253228" cy="280472"/>
              </a:xfrm>
              <a:prstGeom prst="leftRightArrow">
                <a:avLst>
                  <a:gd name="adj1" fmla="val 55303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DDS </a:t>
                </a:r>
                <a:r>
                  <a:rPr lang="en-US" sz="1200" dirty="0" err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Databus</a:t>
                </a:r>
                <a:endParaRPr sz="12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0FF183-827F-2546-BB71-47CC0DBA91AB}"/>
                  </a:ext>
                </a:extLst>
              </p:cNvPr>
              <p:cNvSpPr txBox="1"/>
              <p:nvPr/>
            </p:nvSpPr>
            <p:spPr>
              <a:xfrm>
                <a:off x="9086738" y="2186029"/>
                <a:ext cx="562899" cy="210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(Pub/sub)</a:t>
                </a:r>
              </a:p>
            </p:txBody>
          </p:sp>
        </p:grp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65D6B41-EA75-574D-BFDA-BDBBFD0266AA}"/>
                </a:ext>
              </a:extLst>
            </p:cNvPr>
            <p:cNvSpPr/>
            <p:nvPr/>
          </p:nvSpPr>
          <p:spPr>
            <a:xfrm>
              <a:off x="8758936" y="5409198"/>
              <a:ext cx="1482811" cy="79083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Topics_T.h</a:t>
              </a:r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2D9DCB-435B-B84A-9880-E40ED91D62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0342" y="4984306"/>
              <a:ext cx="0" cy="4115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A0589A4-CCD4-6B46-8DE4-F050FDFA1F49}"/>
                </a:ext>
              </a:extLst>
            </p:cNvPr>
            <p:cNvSpPr/>
            <p:nvPr/>
          </p:nvSpPr>
          <p:spPr>
            <a:xfrm>
              <a:off x="9410977" y="4802238"/>
              <a:ext cx="181954" cy="146717"/>
            </a:xfrm>
            <a:prstGeom prst="triangl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94A5D37E-52CF-8743-918C-2A5E66A94590}"/>
              </a:ext>
            </a:extLst>
          </p:cNvPr>
          <p:cNvSpPr/>
          <p:nvPr/>
        </p:nvSpPr>
        <p:spPr>
          <a:xfrm>
            <a:off x="10572715" y="4810122"/>
            <a:ext cx="797645" cy="599076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CFT Object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DC1DB5F-4355-8543-B120-7A0A4EE3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104" y="1116628"/>
            <a:ext cx="1864900" cy="274108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8B0F429-BB01-5C40-AB24-2B73BB1D5AA4}"/>
              </a:ext>
            </a:extLst>
          </p:cNvPr>
          <p:cNvSpPr/>
          <p:nvPr/>
        </p:nvSpPr>
        <p:spPr>
          <a:xfrm>
            <a:off x="9576370" y="1089827"/>
            <a:ext cx="1777429" cy="241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12AADD-7EBB-9C45-A5E6-639950A0FA12}"/>
              </a:ext>
            </a:extLst>
          </p:cNvPr>
          <p:cNvSpPr/>
          <p:nvPr/>
        </p:nvSpPr>
        <p:spPr>
          <a:xfrm>
            <a:off x="9592931" y="2719262"/>
            <a:ext cx="1777429" cy="3564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0F835B-3844-3440-92F8-6030782108D6}"/>
              </a:ext>
            </a:extLst>
          </p:cNvPr>
          <p:cNvSpPr/>
          <p:nvPr/>
        </p:nvSpPr>
        <p:spPr>
          <a:xfrm>
            <a:off x="9590395" y="3251005"/>
            <a:ext cx="1777429" cy="1779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8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Template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53" y="1076460"/>
            <a:ext cx="5787979" cy="5606906"/>
          </a:xfrm>
        </p:spPr>
        <p:txBody>
          <a:bodyPr>
            <a:normAutofit/>
          </a:bodyPr>
          <a:lstStyle/>
          <a:p>
            <a:r>
              <a:rPr lang="en-US" dirty="0"/>
              <a:t>Templates factor out business logic Type independently.</a:t>
            </a:r>
          </a:p>
          <a:p>
            <a:r>
              <a:rPr lang="en-US" dirty="0"/>
              <a:t>The Logic is written once. The class is instantiated for each Type defined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508000" lvl="1" indent="0">
              <a:buNone/>
            </a:pPr>
            <a:r>
              <a:rPr lang="en-US" sz="1600" dirty="0">
                <a:latin typeface="Courier" pitchFamily="2" charset="0"/>
              </a:rPr>
              <a:t>	 </a:t>
            </a:r>
          </a:p>
          <a:p>
            <a:pPr marL="990600" lvl="2" indent="0">
              <a:buNone/>
            </a:pPr>
            <a:endParaRPr lang="en-US" dirty="0"/>
          </a:p>
          <a:p>
            <a:pPr marL="990600" lvl="2" indent="0">
              <a:buNone/>
            </a:pP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A4863F7-DB4B-B449-96A0-AE28BFDAC8A3}"/>
              </a:ext>
            </a:extLst>
          </p:cNvPr>
          <p:cNvSpPr txBox="1">
            <a:spLocks/>
          </p:cNvSpPr>
          <p:nvPr/>
        </p:nvSpPr>
        <p:spPr>
          <a:xfrm>
            <a:off x="6349285" y="727859"/>
            <a:ext cx="5512158" cy="605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Template&lt;</a:t>
            </a:r>
            <a:r>
              <a:rPr lang="en-US" sz="1900" dirty="0" err="1">
                <a:latin typeface="Courier" pitchFamily="2" charset="0"/>
              </a:rPr>
              <a:t>Typename</a:t>
            </a:r>
            <a:r>
              <a:rPr lang="en-US" sz="1900" dirty="0">
                <a:latin typeface="Courier" pitchFamily="2" charset="0"/>
              </a:rPr>
              <a:t> T&gt;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class Add {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Private: 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T num1; T num2;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public: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Add (T x, T y) { // </a:t>
            </a:r>
            <a:r>
              <a:rPr lang="en-US" sz="1900" dirty="0" err="1">
                <a:latin typeface="Courier" pitchFamily="2" charset="0"/>
              </a:rPr>
              <a:t>c’tor</a:t>
            </a:r>
            <a:endParaRPr lang="en-US" sz="1900" dirty="0">
              <a:latin typeface="Courier" pitchFamily="2" charset="0"/>
            </a:endParaRP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	num1 = x;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	num2 = y;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T add() {return num1 + num2; 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void </a:t>
            </a:r>
            <a:r>
              <a:rPr lang="en-US" sz="1900" dirty="0" err="1">
                <a:latin typeface="Courier" pitchFamily="2" charset="0"/>
              </a:rPr>
              <a:t>displayResult</a:t>
            </a:r>
            <a:r>
              <a:rPr lang="en-US" sz="1900" dirty="0">
                <a:latin typeface="Courier" pitchFamily="2" charset="0"/>
              </a:rPr>
              <a:t>() {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 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“Numbers: “ &lt;&lt; num1 &lt;&lt; “ and ” &lt;&lt; num2 &lt;&lt; “.”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 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 num” &lt;&lt; “ + “ &lt;&lt; num2 &lt;&lt; “ = “ &lt;&lt; add()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Int main() {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Add&lt;int&gt; </a:t>
            </a:r>
            <a:r>
              <a:rPr lang="en-US" sz="1900" dirty="0" err="1">
                <a:latin typeface="Courier" pitchFamily="2" charset="0"/>
              </a:rPr>
              <a:t>intAdd</a:t>
            </a:r>
            <a:r>
              <a:rPr lang="en-US" sz="1900" dirty="0">
                <a:latin typeface="Courier" pitchFamily="2" charset="0"/>
              </a:rPr>
              <a:t>(2, 1);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Add&lt;float&gt; </a:t>
            </a:r>
            <a:r>
              <a:rPr lang="en-US" sz="1900" dirty="0" err="1">
                <a:latin typeface="Courier" pitchFamily="2" charset="0"/>
              </a:rPr>
              <a:t>floatAdd</a:t>
            </a:r>
            <a:r>
              <a:rPr lang="en-US" sz="1900" dirty="0">
                <a:latin typeface="Courier" pitchFamily="2" charset="0"/>
              </a:rPr>
              <a:t>(2.4, 1.2);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“Int Results:”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intAdd.displayResults</a:t>
            </a:r>
            <a:r>
              <a:rPr lang="en-US" sz="1900" dirty="0">
                <a:latin typeface="Courier" pitchFamily="2" charset="0"/>
              </a:rPr>
              <a:t>();</a:t>
            </a: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“float Results:”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floatAdd.displayResults</a:t>
            </a:r>
            <a:r>
              <a:rPr lang="en-US" sz="1900" dirty="0">
                <a:latin typeface="Courier" pitchFamily="2" charset="0"/>
              </a:rPr>
              <a:t>();</a:t>
            </a:r>
          </a:p>
          <a:p>
            <a:pPr marL="25400" indent="0">
              <a:buNone/>
            </a:pPr>
            <a:endParaRPr lang="en-US" sz="1900" dirty="0">
              <a:latin typeface="Courier" pitchFamily="2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  Return 0;</a:t>
            </a: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}</a:t>
            </a:r>
          </a:p>
          <a:p>
            <a:pPr marL="508000" lvl="1" indent="0">
              <a:buFont typeface="Arial"/>
              <a:buNone/>
            </a:pPr>
            <a:endParaRPr lang="en-US" dirty="0"/>
          </a:p>
          <a:p>
            <a:pPr marL="990600" lvl="2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55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User Specific Topic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19" y="1053385"/>
            <a:ext cx="7859451" cy="55684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Almost Identical to XML Application Creation above except you hand in the required Type &lt;T&gt; Info</a:t>
            </a: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T is the Topic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S is the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TopicTypeSupport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DeviceStatusTypeSupport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R is the Reader for the specific topic -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DeviceStateReader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D is the Topic - Topic Data Sequence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DeviceStateSeq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T, class S,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R,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TopicRdr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: public Reader {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Example Specific Topic Use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DeviceStateRdr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public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TopicRdr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DeviceStateTypeSupport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DeviceStateDataReader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DeviceStateSeq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DeviceStateRdr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DDSDomainParticipant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participant, 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DDSSubscriber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subscriber, 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filter) 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0167942-D23A-DD41-AE3B-10B6F71311F2}"/>
              </a:ext>
            </a:extLst>
          </p:cNvPr>
          <p:cNvSpPr/>
          <p:nvPr/>
        </p:nvSpPr>
        <p:spPr>
          <a:xfrm>
            <a:off x="8120399" y="4701014"/>
            <a:ext cx="2969926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yourTopicWrt</a:t>
            </a:r>
            <a:r>
              <a:rPr lang="en-US" sz="1200" dirty="0"/>
              <a:t>::</a:t>
            </a:r>
            <a:r>
              <a:rPr lang="en-US" sz="1200" dirty="0" err="1"/>
              <a:t>TopicWtr</a:t>
            </a:r>
            <a:r>
              <a:rPr lang="en-US" sz="1200" dirty="0"/>
              <a:t>&lt;T&gt;::Writer</a:t>
            </a:r>
          </a:p>
          <a:p>
            <a:pPr algn="ctr"/>
            <a:r>
              <a:rPr lang="en-US" sz="1200" dirty="0" err="1"/>
              <a:t>youTopicRdrTopicRdr</a:t>
            </a:r>
            <a:r>
              <a:rPr lang="en-US" sz="1200" dirty="0"/>
              <a:t>&lt;T&gt;::Reader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2F2C21-5BE7-534A-AD5E-AE2ADE225994}"/>
              </a:ext>
            </a:extLst>
          </p:cNvPr>
          <p:cNvSpPr/>
          <p:nvPr/>
        </p:nvSpPr>
        <p:spPr>
          <a:xfrm>
            <a:off x="8692909" y="2309117"/>
            <a:ext cx="1482811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ddsEntity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031346-CF53-D14E-9FEA-C7A7CF655386}"/>
              </a:ext>
            </a:extLst>
          </p:cNvPr>
          <p:cNvGrpSpPr/>
          <p:nvPr/>
        </p:nvGrpSpPr>
        <p:grpSpPr>
          <a:xfrm>
            <a:off x="10182728" y="2309117"/>
            <a:ext cx="1512873" cy="314001"/>
            <a:chOff x="6819732" y="1559418"/>
            <a:chExt cx="1865531" cy="46559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891932-252B-7F4C-8380-0AB198D86A03}"/>
                </a:ext>
              </a:extLst>
            </p:cNvPr>
            <p:cNvSpPr/>
            <p:nvPr/>
          </p:nvSpPr>
          <p:spPr>
            <a:xfrm>
              <a:off x="7580365" y="1559418"/>
              <a:ext cx="1104898" cy="4655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Thread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A472B-A21C-B84C-AFDD-410A4CB6EE90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6819732" y="1792214"/>
              <a:ext cx="76063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47EDEF61-DBD5-0C41-BB24-7F894363F4AA}"/>
                </a:ext>
              </a:extLst>
            </p:cNvPr>
            <p:cNvSpPr/>
            <p:nvPr/>
          </p:nvSpPr>
          <p:spPr>
            <a:xfrm>
              <a:off x="6819732" y="1661483"/>
              <a:ext cx="233215" cy="261459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45BF71-3566-A744-BF80-882D08BA088C}"/>
              </a:ext>
            </a:extLst>
          </p:cNvPr>
          <p:cNvGrpSpPr/>
          <p:nvPr/>
        </p:nvGrpSpPr>
        <p:grpSpPr>
          <a:xfrm>
            <a:off x="8807700" y="2600379"/>
            <a:ext cx="1253228" cy="392701"/>
            <a:chOff x="9582343" y="3751019"/>
            <a:chExt cx="1771457" cy="5171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AE0CE2-F374-FD49-BA06-39980D3EC44A}"/>
                </a:ext>
              </a:extLst>
            </p:cNvPr>
            <p:cNvSpPr txBox="1"/>
            <p:nvPr/>
          </p:nvSpPr>
          <p:spPr>
            <a:xfrm>
              <a:off x="9828244" y="3991138"/>
              <a:ext cx="795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(Pub/sub)</a:t>
              </a:r>
            </a:p>
          </p:txBody>
        </p:sp>
        <p:sp>
          <p:nvSpPr>
            <p:cNvPr id="14" name="Google Shape;272;p23">
              <a:extLst>
                <a:ext uri="{FF2B5EF4-FFF2-40B4-BE49-F238E27FC236}">
                  <a16:creationId xmlns:a16="http://schemas.microsoft.com/office/drawing/2014/main" id="{6F07463A-8FC9-BB48-B4E2-554240D401F9}"/>
                </a:ext>
              </a:extLst>
            </p:cNvPr>
            <p:cNvSpPr/>
            <p:nvPr/>
          </p:nvSpPr>
          <p:spPr>
            <a:xfrm>
              <a:off x="9582343" y="3751019"/>
              <a:ext cx="1771457" cy="369332"/>
            </a:xfrm>
            <a:prstGeom prst="leftRightArrow">
              <a:avLst>
                <a:gd name="adj1" fmla="val 55303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DDS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Databus</a:t>
              </a:r>
              <a:endParaRPr sz="1200" dirty="0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134261-76DD-1D42-8255-24EFA2338104}"/>
              </a:ext>
            </a:extLst>
          </p:cNvPr>
          <p:cNvCxnSpPr>
            <a:cxnSpLocks/>
          </p:cNvCxnSpPr>
          <p:nvPr/>
        </p:nvCxnSpPr>
        <p:spPr>
          <a:xfrm flipV="1">
            <a:off x="9555708" y="4452730"/>
            <a:ext cx="1612" cy="237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riangle 15">
            <a:extLst>
              <a:ext uri="{FF2B5EF4-FFF2-40B4-BE49-F238E27FC236}">
                <a16:creationId xmlns:a16="http://schemas.microsoft.com/office/drawing/2014/main" id="{B2E7F789-4392-B94D-9ADD-D9086D1AA1BA}"/>
              </a:ext>
            </a:extLst>
          </p:cNvPr>
          <p:cNvSpPr/>
          <p:nvPr/>
        </p:nvSpPr>
        <p:spPr>
          <a:xfrm>
            <a:off x="9453586" y="4295714"/>
            <a:ext cx="181954" cy="14671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45D8CD-AA53-4443-9CB2-03BF9E284538}"/>
              </a:ext>
            </a:extLst>
          </p:cNvPr>
          <p:cNvSpPr/>
          <p:nvPr/>
        </p:nvSpPr>
        <p:spPr>
          <a:xfrm>
            <a:off x="11188192" y="4767847"/>
            <a:ext cx="616845" cy="314001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CFT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E72C5396-F0F7-F046-B7EF-53B02FDDC049}"/>
              </a:ext>
            </a:extLst>
          </p:cNvPr>
          <p:cNvSpPr/>
          <p:nvPr/>
        </p:nvSpPr>
        <p:spPr>
          <a:xfrm>
            <a:off x="10372318" y="1569900"/>
            <a:ext cx="1323283" cy="582217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Default Event Monitoring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2EB799CF-F0AC-3442-9DF6-3537F12DE102}"/>
              </a:ext>
            </a:extLst>
          </p:cNvPr>
          <p:cNvSpPr/>
          <p:nvPr/>
        </p:nvSpPr>
        <p:spPr>
          <a:xfrm>
            <a:off x="10357290" y="3976533"/>
            <a:ext cx="1482810" cy="582217"/>
          </a:xfrm>
          <a:prstGeom prst="wedgeRoundRectCallout">
            <a:avLst>
              <a:gd name="adj1" fmla="val -104855"/>
              <a:gd name="adj2" fmla="val 755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Custom Event Monitoring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EF41F-A99D-5A4B-B8B5-A4CA9D6E039B}"/>
              </a:ext>
            </a:extLst>
          </p:cNvPr>
          <p:cNvSpPr/>
          <p:nvPr/>
        </p:nvSpPr>
        <p:spPr>
          <a:xfrm>
            <a:off x="8717123" y="3487619"/>
            <a:ext cx="1482811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Topics_T.h</a:t>
            </a:r>
            <a:endParaRPr lang="en-US" dirty="0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63D71B39-EBC3-AF46-AA1E-BCD9C9929F24}"/>
              </a:ext>
            </a:extLst>
          </p:cNvPr>
          <p:cNvSpPr/>
          <p:nvPr/>
        </p:nvSpPr>
        <p:spPr>
          <a:xfrm>
            <a:off x="9354194" y="3069888"/>
            <a:ext cx="181954" cy="14671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17C8E3-CC7C-794B-BF5D-6716ED5A87B8}"/>
              </a:ext>
            </a:extLst>
          </p:cNvPr>
          <p:cNvCxnSpPr>
            <a:cxnSpLocks/>
          </p:cNvCxnSpPr>
          <p:nvPr/>
        </p:nvCxnSpPr>
        <p:spPr>
          <a:xfrm flipV="1">
            <a:off x="9443559" y="3227410"/>
            <a:ext cx="1612" cy="237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6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Again, this will of course be dependent upon your application, but many of the steps should be similar AND similar to the XML Application example above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Point to the xml file and create participant</a:t>
            </a:r>
          </a:p>
          <a:p>
            <a:pPr lvl="2"/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 to keep the xml file in a “model or system designer” directory of some kind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397000" lvl="3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const char *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url_profiles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[1] = { QOS_FILE }; 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DDS_DomainParticipantFactoryQos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factory_qos.profile.url_profile.from_array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url_profiles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1);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DDSDomainParticipant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participant = </a:t>
            </a:r>
          </a:p>
          <a:p>
            <a:pPr marL="1854200" lvl="4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create_participant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2311400" lvl="5" indent="0">
              <a:buNone/>
            </a:pPr>
            <a:r>
              <a:rPr lang="en-US" sz="1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domain_id</a:t>
            </a: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DDS_PARTICIPANT_QOS_DEFAULT,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</p:txBody>
      </p:sp>
    </p:spTree>
    <p:extLst>
      <p:ext uri="{BB962C8B-B14F-4D97-AF65-F5344CB8AC3E}">
        <p14:creationId xmlns:p14="http://schemas.microsoft.com/office/powerpoint/2010/main" val="246220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Subscriber and Publisher Container Objects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39800" lvl="2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DDSSubscriber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subscriber = participant-&gt;</a:t>
            </a:r>
          </a:p>
          <a:p>
            <a:pPr marL="1397000" lvl="3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create_subscriber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DDS_SUBSCRIBER_QOS_DEFAULT,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  <a:p>
            <a:pPr marL="939800" lvl="2" indent="0">
              <a:buNone/>
            </a:pP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DDSPublisher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publisher = participant-&gt;</a:t>
            </a:r>
          </a:p>
          <a:p>
            <a:pPr marL="1397000" lvl="3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create_publisher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DDS_PUBLISHER_QOS_DEFAULT,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</p:txBody>
      </p:sp>
    </p:spTree>
    <p:extLst>
      <p:ext uri="{BB962C8B-B14F-4D97-AF65-F5344CB8AC3E}">
        <p14:creationId xmlns:p14="http://schemas.microsoft.com/office/powerpoint/2010/main" val="2215885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(3/3)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Other than using the CFT object (initializing it with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param_list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expression string), the rest of the example is very similar to the C++11 and Python examples / XML Application Creation/Dynamic Data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std::string s1 = std::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to_string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device_state_writer.getTopicSample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()-&gt;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myDeviceId.resourceId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std::string s2 = std::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to_string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device_state_writer.getTopicSample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()-&gt;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myDeviceId.id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const char *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param_list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[] = { s1.c_str(), s2.c_str(), NULL };</a:t>
            </a:r>
          </a:p>
          <a:p>
            <a:pPr marL="939800" lvl="2" indent="0">
              <a:buNone/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a filter for the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ConfigureDeviceReader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cdr_cft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param_list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targetDeviceId.resourceId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= %0,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=%1" ); </a:t>
            </a:r>
          </a:p>
          <a:p>
            <a:pPr marL="939800" lvl="2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64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327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(2/3)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65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Examples Include: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C++11, Python w/XML Application Creation and Dynamic Data</a:t>
            </a:r>
            <a:endParaRPr dirty="0">
              <a:solidFill>
                <a:schemeClr val="lt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Traditional C++ with programmatic entity creation and compiled Data types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Common code flow and project files across all examples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RTI System Designer and a Single Data-model 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use the same instantiated data-model &amp; QoS libraries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interoperate with each other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lt1"/>
                </a:solidFill>
              </a:rPr>
              <a:t>Objective State Command / Response Pattern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accent2"/>
                </a:solidFill>
              </a:rPr>
              <a:t>Object Oriented Code Factors-out and Encapsulates most DDS APIs from the user, allowing news users to jump-start their </a:t>
            </a:r>
            <a:r>
              <a:rPr lang="en-US" sz="3600" b="1" dirty="0" err="1">
                <a:solidFill>
                  <a:schemeClr val="accent2"/>
                </a:solidFill>
              </a:rPr>
              <a:t>Connext</a:t>
            </a:r>
            <a:r>
              <a:rPr lang="en-US" sz="3600" b="1" dirty="0">
                <a:solidFill>
                  <a:schemeClr val="accent2"/>
                </a:solidFill>
              </a:rPr>
              <a:t> Journey 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59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Lessons Learned</a:t>
            </a:r>
            <a:endParaRPr lang="en-US" sz="3600" dirty="0"/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7497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Compiled Types vs. Dynamic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pPr marL="2540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Really like use of Dynamic Data over Compiled Types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Entity handles are type agnostic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Simplified inheritance structure and template use required of compiled types</a:t>
            </a:r>
          </a:p>
          <a:p>
            <a:pPr marL="2540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8988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Code Available</a:t>
            </a:r>
            <a:endParaRPr lang="en-US" sz="3600"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41F3D8-08CE-284F-903D-6C53E21F5252}"/>
              </a:ext>
            </a:extLst>
          </p:cNvPr>
          <p:cNvSpPr txBox="1"/>
          <p:nvPr/>
        </p:nvSpPr>
        <p:spPr>
          <a:xfrm>
            <a:off x="595746" y="4062373"/>
            <a:ext cx="893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228600">
              <a:lnSpc>
                <a:spcPct val="90000"/>
              </a:lnSpc>
              <a:spcBef>
                <a:spcPts val="1000"/>
              </a:spcBef>
              <a:buSzPts val="2400"/>
            </a:pPr>
            <a:r>
              <a:rPr lang="en-US" sz="2000" dirty="0">
                <a:hlinkClick r:id="rId3"/>
              </a:rPr>
              <a:t>Zip available from MyGoogleDrive-CommandResponseProject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AE21D-BE89-CA46-A4EB-941BA3D338C5}"/>
              </a:ext>
            </a:extLst>
          </p:cNvPr>
          <p:cNvSpPr txBox="1"/>
          <p:nvPr/>
        </p:nvSpPr>
        <p:spPr>
          <a:xfrm>
            <a:off x="831849" y="4560070"/>
            <a:ext cx="6585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(https://</a:t>
            </a:r>
            <a:r>
              <a:rPr lang="en-US" dirty="0" err="1">
                <a:solidFill>
                  <a:schemeClr val="bg1"/>
                </a:solidFill>
              </a:rPr>
              <a:t>drive.google.com</a:t>
            </a:r>
            <a:r>
              <a:rPr lang="en-US" dirty="0">
                <a:solidFill>
                  <a:schemeClr val="bg1"/>
                </a:solidFill>
              </a:rPr>
              <a:t>/drive/folders/1XSN-iqrcOXqouQDHt1Ff6EIDUZn_pVC6)</a:t>
            </a:r>
          </a:p>
        </p:txBody>
      </p:sp>
    </p:spTree>
    <p:extLst>
      <p:ext uri="{BB962C8B-B14F-4D97-AF65-F5344CB8AC3E}">
        <p14:creationId xmlns:p14="http://schemas.microsoft.com/office/powerpoint/2010/main" val="661876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6823" y="2146508"/>
            <a:ext cx="10748767" cy="1282492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56833" y="3744239"/>
            <a:ext cx="8010761" cy="1963746"/>
          </a:xfrm>
        </p:spPr>
        <p:txBody>
          <a:bodyPr>
            <a:normAutofit/>
          </a:bodyPr>
          <a:lstStyle/>
          <a:p>
            <a:r>
              <a:rPr lang="en-US" sz="2800" dirty="0"/>
              <a:t>Paul Schmitt</a:t>
            </a:r>
          </a:p>
          <a:p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37683" y="3481135"/>
            <a:ext cx="4090737" cy="1963746"/>
          </a:xfrm>
          <a:prstGeom prst="rect">
            <a:avLst/>
          </a:prstGeom>
          <a:noFill/>
        </p:spPr>
        <p:txBody>
          <a:bodyPr vert="horz" lIns="91440" tIns="0" rIns="91440" bIns="45720" rtlCol="0" anchor="t">
            <a:normAutofit/>
          </a:bodyPr>
          <a:lstStyle>
            <a:lvl1pPr marL="0" indent="0" algn="l" defTabSz="54864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9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(3/3)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25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Supports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bg1"/>
                </a:solidFill>
              </a:rPr>
              <a:t>Periodic data writers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lt1"/>
                </a:solidFill>
              </a:rPr>
              <a:t>Use of a Content Filter Modifier Object to direct requests to specific device</a:t>
            </a:r>
            <a:endParaRPr lang="en-US" sz="2400" dirty="0">
              <a:solidFill>
                <a:schemeClr val="bg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bg1"/>
                </a:solidFill>
              </a:rPr>
              <a:t>Event Monitoring on all topics</a:t>
            </a:r>
          </a:p>
          <a:p>
            <a:pPr lvl="1" indent="-457200">
              <a:spcAft>
                <a:spcPts val="1200"/>
              </a:spcAft>
              <a:buClr>
                <a:schemeClr val="lt1"/>
              </a:buClr>
            </a:pPr>
            <a:r>
              <a:rPr lang="en-US" sz="2200" dirty="0">
                <a:solidFill>
                  <a:schemeClr val="bg1"/>
                </a:solidFill>
              </a:rPr>
              <a:t>Currently fixed default of monitoring pubs and subs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2900" b="1" dirty="0">
                <a:solidFill>
                  <a:schemeClr val="lt1"/>
                </a:solidFill>
              </a:rPr>
              <a:t>Use of </a:t>
            </a:r>
            <a:r>
              <a:rPr lang="en-US" sz="2900" b="1" dirty="0" err="1">
                <a:solidFill>
                  <a:schemeClr val="lt1"/>
                </a:solidFill>
              </a:rPr>
              <a:t>waitsets</a:t>
            </a:r>
            <a:r>
              <a:rPr lang="en-US" sz="2900" b="1" dirty="0">
                <a:solidFill>
                  <a:schemeClr val="lt1"/>
                </a:solidFill>
              </a:rPr>
              <a:t> and threading on all topics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Writers use threads for periodic topics or event monitoring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Optional listener for writer event monitoring only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2900" b="1" dirty="0">
                <a:solidFill>
                  <a:schemeClr val="bg1"/>
                </a:solidFill>
              </a:rPr>
              <a:t>Use RTI Code Generator for Type Support files, header files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Header file is used with XML Application Created Applications</a:t>
            </a:r>
            <a:endParaRPr sz="2600" dirty="0">
              <a:solidFill>
                <a:schemeClr val="bg1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85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50" y="1536193"/>
            <a:ext cx="10515600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5400" dirty="0"/>
              <a:t>Getting Setup</a:t>
            </a:r>
            <a:endParaRPr dirty="0"/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Defining your Application, Data Patterns and Data Model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114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90C206E-2822-5C44-96E3-99A92A03749B}"/>
              </a:ext>
            </a:extLst>
          </p:cNvPr>
          <p:cNvGrpSpPr/>
          <p:nvPr/>
        </p:nvGrpSpPr>
        <p:grpSpPr>
          <a:xfrm>
            <a:off x="4336077" y="3426203"/>
            <a:ext cx="2832674" cy="1574164"/>
            <a:chOff x="8473440" y="545399"/>
            <a:chExt cx="2832674" cy="1574164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2F0B1D1-F413-F44D-BB3B-4CF218F16D7F}"/>
                </a:ext>
              </a:extLst>
            </p:cNvPr>
            <p:cNvSpPr/>
            <p:nvPr/>
          </p:nvSpPr>
          <p:spPr>
            <a:xfrm>
              <a:off x="10024994" y="1493484"/>
              <a:ext cx="1281120" cy="3426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680DBA2-7776-7B4A-8C67-199D22324941}"/>
                </a:ext>
              </a:extLst>
            </p:cNvPr>
            <p:cNvSpPr/>
            <p:nvPr/>
          </p:nvSpPr>
          <p:spPr>
            <a:xfrm>
              <a:off x="8473440" y="545399"/>
              <a:ext cx="1281120" cy="3426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4D75B9C-A677-864C-A2C3-677EA42EA5E1}"/>
                </a:ext>
              </a:extLst>
            </p:cNvPr>
            <p:cNvSpPr/>
            <p:nvPr/>
          </p:nvSpPr>
          <p:spPr>
            <a:xfrm>
              <a:off x="8843566" y="700753"/>
              <a:ext cx="1821988" cy="1418810"/>
            </a:xfrm>
            <a:prstGeom prst="arc">
              <a:avLst>
                <a:gd name="adj1" fmla="val 16200000"/>
                <a:gd name="adj2" fmla="val 23016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 Handshake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884175" cy="5568406"/>
          </a:xfrm>
        </p:spPr>
        <p:txBody>
          <a:bodyPr>
            <a:normAutofit/>
          </a:bodyPr>
          <a:lstStyle/>
          <a:p>
            <a:r>
              <a:rPr lang="en-US" dirty="0"/>
              <a:t>Two Topics - </a:t>
            </a:r>
            <a:r>
              <a:rPr lang="en-US" dirty="0" err="1"/>
              <a:t>DeviceState</a:t>
            </a:r>
            <a:r>
              <a:rPr lang="en-US" dirty="0"/>
              <a:t> &amp; </a:t>
            </a:r>
            <a:r>
              <a:rPr lang="en-US" dirty="0" err="1"/>
              <a:t>ConfigureDevice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1C8394-06EB-7E4E-81B3-E148AFE8AF00}"/>
              </a:ext>
            </a:extLst>
          </p:cNvPr>
          <p:cNvCxnSpPr/>
          <p:nvPr/>
        </p:nvCxnSpPr>
        <p:spPr>
          <a:xfrm>
            <a:off x="5733536" y="2317707"/>
            <a:ext cx="0" cy="40653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074A11-C594-4545-B918-56E95999186A}"/>
              </a:ext>
            </a:extLst>
          </p:cNvPr>
          <p:cNvSpPr txBox="1"/>
          <p:nvPr/>
        </p:nvSpPr>
        <p:spPr>
          <a:xfrm>
            <a:off x="2706131" y="2286000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DEVICE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DF686-91B9-D44B-8FE4-7B02FC3F3E0F}"/>
              </a:ext>
            </a:extLst>
          </p:cNvPr>
          <p:cNvSpPr txBox="1"/>
          <p:nvPr/>
        </p:nvSpPr>
        <p:spPr>
          <a:xfrm>
            <a:off x="7683800" y="228485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CONTROLLER</a:t>
            </a:r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50064B97-F0C8-154C-A0B0-E1D93B9963D0}"/>
              </a:ext>
            </a:extLst>
          </p:cNvPr>
          <p:cNvSpPr/>
          <p:nvPr/>
        </p:nvSpPr>
        <p:spPr>
          <a:xfrm>
            <a:off x="5779380" y="2636505"/>
            <a:ext cx="249964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Device Found (Uninitialized)</a:t>
            </a:r>
          </a:p>
        </p:txBody>
      </p:sp>
      <p:sp>
        <p:nvSpPr>
          <p:cNvPr id="23" name="Oval Callout 22">
            <a:extLst>
              <a:ext uri="{FF2B5EF4-FFF2-40B4-BE49-F238E27FC236}">
                <a16:creationId xmlns:a16="http://schemas.microsoft.com/office/drawing/2014/main" id="{F1ADD369-F03B-BE4A-93C2-ED22FB8E0DDB}"/>
              </a:ext>
            </a:extLst>
          </p:cNvPr>
          <p:cNvSpPr/>
          <p:nvPr/>
        </p:nvSpPr>
        <p:spPr>
          <a:xfrm>
            <a:off x="3438860" y="3850869"/>
            <a:ext cx="213995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Request and set Device to 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BE6F8E-F95C-3C49-A8A9-869EE7BD50AA}"/>
              </a:ext>
            </a:extLst>
          </p:cNvPr>
          <p:cNvGrpSpPr/>
          <p:nvPr/>
        </p:nvGrpSpPr>
        <p:grpSpPr>
          <a:xfrm>
            <a:off x="2356233" y="3052203"/>
            <a:ext cx="3402120" cy="716692"/>
            <a:chOff x="2356233" y="3052203"/>
            <a:chExt cx="3402120" cy="7166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7965BEB-0125-6144-9254-34E2452D7531}"/>
                </a:ext>
              </a:extLst>
            </p:cNvPr>
            <p:cNvSpPr/>
            <p:nvPr/>
          </p:nvSpPr>
          <p:spPr>
            <a:xfrm>
              <a:off x="2356233" y="3052203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Device Status</a:t>
              </a:r>
            </a:p>
            <a:p>
              <a:pPr algn="ctr"/>
              <a:r>
                <a:rPr lang="en-US" dirty="0"/>
                <a:t>(issue on change)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FB0313-A7F9-4C45-9C73-8A730FB1C025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4135598" y="3410549"/>
              <a:ext cx="16053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947E6E-3562-EA49-BDD2-AC00B81F0D38}"/>
                </a:ext>
              </a:extLst>
            </p:cNvPr>
            <p:cNvSpPr txBox="1"/>
            <p:nvPr/>
          </p:nvSpPr>
          <p:spPr>
            <a:xfrm>
              <a:off x="4297697" y="3102772"/>
              <a:ext cx="1460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UNINITIALIZED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86F7EC-4289-1D49-816C-66BE2A716D5C}"/>
                </a:ext>
              </a:extLst>
            </p:cNvPr>
            <p:cNvSpPr txBox="1"/>
            <p:nvPr/>
          </p:nvSpPr>
          <p:spPr>
            <a:xfrm>
              <a:off x="4297697" y="3426204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(w/</a:t>
              </a:r>
              <a:r>
                <a:rPr lang="en-US" dirty="0" err="1"/>
                <a:t>DeviceID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7ACB5F-6A94-4D47-8D69-167635C23E78}"/>
              </a:ext>
            </a:extLst>
          </p:cNvPr>
          <p:cNvGrpSpPr/>
          <p:nvPr/>
        </p:nvGrpSpPr>
        <p:grpSpPr>
          <a:xfrm>
            <a:off x="5777987" y="3983037"/>
            <a:ext cx="3555046" cy="716692"/>
            <a:chOff x="5777987" y="3983037"/>
            <a:chExt cx="3555046" cy="71669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CF9E40C-95BD-3941-B500-363532CA3257}"/>
                </a:ext>
              </a:extLst>
            </p:cNvPr>
            <p:cNvSpPr/>
            <p:nvPr/>
          </p:nvSpPr>
          <p:spPr>
            <a:xfrm>
              <a:off x="7553668" y="3983037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Configure Device Request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3349F9-81A0-8B4D-8F69-8059EC7D7F2F}"/>
                </a:ext>
              </a:extLst>
            </p:cNvPr>
            <p:cNvSpPr txBox="1"/>
            <p:nvPr/>
          </p:nvSpPr>
          <p:spPr>
            <a:xfrm>
              <a:off x="6297590" y="4033606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FACC266-2D78-2448-B758-CB48227B81E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5777987" y="4341383"/>
              <a:ext cx="17756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17D8DB-FC21-2143-8196-4D0052068CE8}"/>
                </a:ext>
              </a:extLst>
            </p:cNvPr>
            <p:cNvSpPr txBox="1"/>
            <p:nvPr/>
          </p:nvSpPr>
          <p:spPr>
            <a:xfrm>
              <a:off x="6070853" y="4353412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TargetID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6123CF-B9B1-0141-9018-D96401D8A403}"/>
              </a:ext>
            </a:extLst>
          </p:cNvPr>
          <p:cNvGrpSpPr/>
          <p:nvPr/>
        </p:nvGrpSpPr>
        <p:grpSpPr>
          <a:xfrm>
            <a:off x="2346570" y="4964438"/>
            <a:ext cx="3384683" cy="716692"/>
            <a:chOff x="2346570" y="4964438"/>
            <a:chExt cx="3384683" cy="71669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EBE3E8A-881D-0442-8D47-28B1D6B690C9}"/>
                </a:ext>
              </a:extLst>
            </p:cNvPr>
            <p:cNvSpPr/>
            <p:nvPr/>
          </p:nvSpPr>
          <p:spPr>
            <a:xfrm>
              <a:off x="2346570" y="4964438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Device Status</a:t>
              </a:r>
            </a:p>
            <a:p>
              <a:pPr algn="ctr"/>
              <a:r>
                <a:rPr lang="en-US" dirty="0"/>
                <a:t>(issue on change)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EB001E-BAF2-D349-A69C-713EAD2091AE}"/>
                </a:ext>
              </a:extLst>
            </p:cNvPr>
            <p:cNvCxnSpPr>
              <a:stCxn id="24" idx="3"/>
            </p:cNvCxnSpPr>
            <p:nvPr/>
          </p:nvCxnSpPr>
          <p:spPr>
            <a:xfrm>
              <a:off x="4125935" y="5322784"/>
              <a:ext cx="16053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4DB0B7-9288-1140-B82D-921FFD81F203}"/>
                </a:ext>
              </a:extLst>
            </p:cNvPr>
            <p:cNvSpPr txBox="1"/>
            <p:nvPr/>
          </p:nvSpPr>
          <p:spPr>
            <a:xfrm>
              <a:off x="4508838" y="5039720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446C1F-3B09-1643-B4BB-8201CFCB81B3}"/>
                </a:ext>
              </a:extLst>
            </p:cNvPr>
            <p:cNvSpPr txBox="1"/>
            <p:nvPr/>
          </p:nvSpPr>
          <p:spPr>
            <a:xfrm>
              <a:off x="4185632" y="5347497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(w/</a:t>
              </a:r>
              <a:r>
                <a:rPr lang="en-US" dirty="0" err="1"/>
                <a:t>DeviceID</a:t>
              </a:r>
              <a:r>
                <a:rPr lang="en-US" dirty="0"/>
                <a:t>)</a:t>
              </a:r>
            </a:p>
          </p:txBody>
        </p:sp>
      </p:grpSp>
      <p:sp>
        <p:nvSpPr>
          <p:cNvPr id="30" name="Oval Callout 29">
            <a:extLst>
              <a:ext uri="{FF2B5EF4-FFF2-40B4-BE49-F238E27FC236}">
                <a16:creationId xmlns:a16="http://schemas.microsoft.com/office/drawing/2014/main" id="{BCFA85C9-9A88-084B-8D40-B0ED52BA3F63}"/>
              </a:ext>
            </a:extLst>
          </p:cNvPr>
          <p:cNvSpPr/>
          <p:nvPr/>
        </p:nvSpPr>
        <p:spPr>
          <a:xfrm>
            <a:off x="5820020" y="4750330"/>
            <a:ext cx="249964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(</a:t>
            </a:r>
            <a:r>
              <a:rPr lang="en-US" dirty="0" err="1"/>
              <a:t>DeviceID</a:t>
            </a:r>
            <a:r>
              <a:rPr lang="en-US" dirty="0"/>
              <a:t>) tracking to 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1AD4AE-5C99-E74D-8C54-B83DABDC89D3}"/>
              </a:ext>
            </a:extLst>
          </p:cNvPr>
          <p:cNvGrpSpPr/>
          <p:nvPr/>
        </p:nvGrpSpPr>
        <p:grpSpPr>
          <a:xfrm>
            <a:off x="3670418" y="2536602"/>
            <a:ext cx="6189683" cy="2360211"/>
            <a:chOff x="3670418" y="2536602"/>
            <a:chExt cx="6189683" cy="2360211"/>
          </a:xfrm>
        </p:grpSpPr>
        <p:sp>
          <p:nvSpPr>
            <p:cNvPr id="34" name="Rounded Rectangular Callout 33">
              <a:extLst>
                <a:ext uri="{FF2B5EF4-FFF2-40B4-BE49-F238E27FC236}">
                  <a16:creationId xmlns:a16="http://schemas.microsoft.com/office/drawing/2014/main" id="{85C4C9B3-806C-6D43-A1C5-8606293237D1}"/>
                </a:ext>
              </a:extLst>
            </p:cNvPr>
            <p:cNvSpPr/>
            <p:nvPr/>
          </p:nvSpPr>
          <p:spPr>
            <a:xfrm>
              <a:off x="3715572" y="2536602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Durable</a:t>
              </a:r>
            </a:p>
          </p:txBody>
        </p:sp>
        <p:sp>
          <p:nvSpPr>
            <p:cNvPr id="35" name="Rounded Rectangular Callout 34">
              <a:extLst>
                <a:ext uri="{FF2B5EF4-FFF2-40B4-BE49-F238E27FC236}">
                  <a16:creationId xmlns:a16="http://schemas.microsoft.com/office/drawing/2014/main" id="{3E17A1B1-679A-EB4A-9152-4AACDD3A7B87}"/>
                </a:ext>
              </a:extLst>
            </p:cNvPr>
            <p:cNvSpPr/>
            <p:nvPr/>
          </p:nvSpPr>
          <p:spPr>
            <a:xfrm>
              <a:off x="3670418" y="4460636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Durable</a:t>
              </a:r>
            </a:p>
          </p:txBody>
        </p:sp>
        <p:sp>
          <p:nvSpPr>
            <p:cNvPr id="36" name="Rounded Rectangular Callout 35">
              <a:extLst>
                <a:ext uri="{FF2B5EF4-FFF2-40B4-BE49-F238E27FC236}">
                  <a16:creationId xmlns:a16="http://schemas.microsoft.com/office/drawing/2014/main" id="{648DF5A7-061F-4843-A8F0-6C7E4FDB094E}"/>
                </a:ext>
              </a:extLst>
            </p:cNvPr>
            <p:cNvSpPr/>
            <p:nvPr/>
          </p:nvSpPr>
          <p:spPr>
            <a:xfrm>
              <a:off x="8805965" y="3496259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Reliable</a:t>
              </a:r>
            </a:p>
          </p:txBody>
        </p:sp>
      </p:grp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1DAEE10-5A7F-EF48-BBF2-9FA825BB43E9}"/>
              </a:ext>
            </a:extLst>
          </p:cNvPr>
          <p:cNvSpPr/>
          <p:nvPr/>
        </p:nvSpPr>
        <p:spPr>
          <a:xfrm>
            <a:off x="2061275" y="3861733"/>
            <a:ext cx="1389642" cy="475233"/>
          </a:xfrm>
          <a:prstGeom prst="wedgeRoundRectCallout">
            <a:avLst>
              <a:gd name="adj1" fmla="val 32225"/>
              <a:gd name="adj2" fmla="val 69608"/>
              <a:gd name="adj3" fmla="val 16667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CFT            (my device ID)</a:t>
            </a:r>
          </a:p>
        </p:txBody>
      </p:sp>
    </p:spTree>
    <p:extLst>
      <p:ext uri="{BB962C8B-B14F-4D97-AF65-F5344CB8AC3E}">
        <p14:creationId xmlns:p14="http://schemas.microsoft.com/office/powerpoint/2010/main" val="149446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0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IDL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39970"/>
            <a:ext cx="5257800" cy="5900476"/>
          </a:xfrm>
        </p:spPr>
        <p:txBody>
          <a:bodyPr>
            <a:normAutofit fontScale="32500" lnSpcReduction="20000"/>
          </a:bodyPr>
          <a:lstStyle/>
          <a:p>
            <a:pPr marL="0" indent="-365760">
              <a:lnSpc>
                <a:spcPct val="120000"/>
              </a:lnSpc>
              <a:spcBef>
                <a:spcPts val="400"/>
              </a:spcBef>
            </a:pPr>
            <a:r>
              <a:rPr lang="en-US" sz="9800" dirty="0">
                <a:latin typeface="Calibri" panose="020F0502020204030204" pitchFamily="34" charset="0"/>
                <a:cs typeface="Calibri" panose="020F0502020204030204" pitchFamily="34" charset="0"/>
              </a:rPr>
              <a:t>Common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const uint32 LEN_DEVICE_ID = 32;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const uint32 LEN_STR_FOO = 10;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const uint32 LEN_STR_BAR = 16;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DeviceStateEnum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UNINITIALIZED,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OFF,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ON,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ERROR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@nested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int32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resourceId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int32 id;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@nested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DeviceConfigurationStruct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DeviceStateEnum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stateReq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string&lt;LEN_STR_FOO&gt;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fooName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int32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fooValue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string&lt;LEN_STR_BAR&gt;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barName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uint32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barValue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23BD565-F32F-ED44-ADB9-9C9B9F158785}"/>
              </a:ext>
            </a:extLst>
          </p:cNvPr>
          <p:cNvSpPr txBox="1">
            <a:spLocks/>
          </p:cNvSpPr>
          <p:nvPr/>
        </p:nvSpPr>
        <p:spPr>
          <a:xfrm>
            <a:off x="6096000" y="1039970"/>
            <a:ext cx="5739014" cy="5304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Topics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DeviceConfigurationStruct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DeviceConfiguration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DeviceConfiguration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deviceConfig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pPr marL="0" indent="0">
              <a:spcBef>
                <a:spcPts val="400"/>
              </a:spcBef>
              <a:buNone/>
            </a:pP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  @key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myDeviceId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DeviceStateEnum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state;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</p:txBody>
      </p:sp>
    </p:spTree>
    <p:extLst>
      <p:ext uri="{BB962C8B-B14F-4D97-AF65-F5344CB8AC3E}">
        <p14:creationId xmlns:p14="http://schemas.microsoft.com/office/powerpoint/2010/main" val="252784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IDL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272" y="1053385"/>
            <a:ext cx="11741728" cy="5900476"/>
          </a:xfrm>
        </p:spPr>
        <p:txBody>
          <a:bodyPr>
            <a:normAutofit/>
          </a:bodyPr>
          <a:lstStyle/>
          <a:p>
            <a:pPr marL="0" indent="-365760"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Encapsulation of Naming Contained Within the XML 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name="MODULE_EX_CMD_RSP"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name="TYPE_CONFIGURE_DEVICE"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name="TOPIC_CONFIGURE_DEVICE"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name="TOPIC_CONFIGURE_DEV_CFT"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name="CONTROLLER1_PARTICIPANT"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CmdRspParticipantLibrary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::ControllerParticipant1"/&gt;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name="DEVICE_STATE_READER"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ControllerSubscriber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name="CONFIGURE_DEVICE_WRITER"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ControllerPublisher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name="CONFIGURE_DEVICE_READER"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CmdRspQoSLibrary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name="DEVICE_STATE_TOPIC_QOS_PROFILE"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name="CONFIG_DEV_TOPIC_QOS_PROFILE"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ConfigDevProfile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 </a:t>
            </a:r>
          </a:p>
        </p:txBody>
      </p:sp>
    </p:spTree>
    <p:extLst>
      <p:ext uri="{BB962C8B-B14F-4D97-AF65-F5344CB8AC3E}">
        <p14:creationId xmlns:p14="http://schemas.microsoft.com/office/powerpoint/2010/main" val="309246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IDL (3/3) Code Generated in .h/</a:t>
            </a:r>
            <a:r>
              <a:rPr lang="en-US" dirty="0" err="1"/>
              <a:t>hpp</a:t>
            </a:r>
            <a:r>
              <a:rPr lang="en-US" dirty="0"/>
              <a:t>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272" y="1053385"/>
            <a:ext cx="11741728" cy="59004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MODULE_EX_CMD_RSP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TYPE_CONFIGURE_DEVICE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TOPIC_CONFIGURE_DEVICE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TOPIC_CONFIGURE_DEV_CFT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TYPE_DEVICE_STATE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TOPIC_DEVICE_STATE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CONTROLLER1_PARTICIPANT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CmdRspParticipantLibrary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::ControllerParticipant1";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DEVICE_STATE_READER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ControllerSubscriber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CONFIGURE_DEVICE_WRITER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ControllerPublisher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CMD_RSP_QOS_LIBRARY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CmdRspQoSLibrary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DEVICE_STATE_TOPIC_QOS_PROFILE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CONFIG_DEV_TOPIC_QOS_PROFILE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ConfigDevProfile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2747995925"/>
      </p:ext>
    </p:extLst>
  </p:cSld>
  <p:clrMapOvr>
    <a:masterClrMapping/>
  </p:clrMapOvr>
</p:sld>
</file>

<file path=ppt/theme/theme1.xml><?xml version="1.0" encoding="utf-8"?>
<a:theme xmlns:a="http://schemas.openxmlformats.org/drawingml/2006/main" name="RTI Corporate Template">
  <a:themeElements>
    <a:clrScheme name="RTI_Template_2017-11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4C97"/>
      </a:accent1>
      <a:accent2>
        <a:srgbClr val="EC8B22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33283</TotalTime>
  <Words>3193</Words>
  <Application>Microsoft Macintosh PowerPoint</Application>
  <PresentationFormat>Widescreen</PresentationFormat>
  <Paragraphs>412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Courier New</vt:lpstr>
      <vt:lpstr>Courier</vt:lpstr>
      <vt:lpstr>Calibri</vt:lpstr>
      <vt:lpstr>RTI Corporate Template</vt:lpstr>
      <vt:lpstr>Connext Command Response example highlights</vt:lpstr>
      <vt:lpstr>Highlights (1/3)</vt:lpstr>
      <vt:lpstr>Highlights Overview (2/3)</vt:lpstr>
      <vt:lpstr>Highlights Overview (3/3)</vt:lpstr>
      <vt:lpstr>Getting Setup</vt:lpstr>
      <vt:lpstr>Topic Handshake</vt:lpstr>
      <vt:lpstr>IDL (1/3)</vt:lpstr>
      <vt:lpstr>IDL (2/3)</vt:lpstr>
      <vt:lpstr>IDL (3/3) Code Generated in .h/hpp files</vt:lpstr>
      <vt:lpstr>QoS Profiles</vt:lpstr>
      <vt:lpstr>Define Your Data &amp; System Model w/QoS</vt:lpstr>
      <vt:lpstr>Simplify by using RTI’s Built-in QoS libraries</vt:lpstr>
      <vt:lpstr>Jump-starting Connext using Object Oriented Design Patterns (XML Application Creation Version – C++11 and Python)</vt:lpstr>
      <vt:lpstr>Example Project File Layout – Common files</vt:lpstr>
      <vt:lpstr>Example Project User Specific Topic Files</vt:lpstr>
      <vt:lpstr>Example Project – Application Files</vt:lpstr>
      <vt:lpstr>How to Use this example (1/3)</vt:lpstr>
      <vt:lpstr>How to Use this example (2/3)</vt:lpstr>
      <vt:lpstr>How to Use this example (3/3)</vt:lpstr>
      <vt:lpstr>Example Application flow (1/2)</vt:lpstr>
      <vt:lpstr>Example Application flow (2/2)</vt:lpstr>
      <vt:lpstr>ToDo: (enhancements)</vt:lpstr>
      <vt:lpstr>Jump-starting Connext using Object Oriented Design Patterns (Programmatic and compiled Types Version – C++)</vt:lpstr>
      <vt:lpstr>Example Project File Layout – Common files</vt:lpstr>
      <vt:lpstr>Overview of Template Classes</vt:lpstr>
      <vt:lpstr>Example Project User Specific Topic Files</vt:lpstr>
      <vt:lpstr>Example Application flow (1/3)</vt:lpstr>
      <vt:lpstr>Example Application flow (2/3)</vt:lpstr>
      <vt:lpstr>Example Application flow (3/3)</vt:lpstr>
      <vt:lpstr>Lessons Learned</vt:lpstr>
      <vt:lpstr>Compiled Types vs. Dynamic Types</vt:lpstr>
      <vt:lpstr>Code Available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Connext 6.1</dc:title>
  <dc:creator>Niheer Patel</dc:creator>
  <cp:lastModifiedBy>Paul Schmitt</cp:lastModifiedBy>
  <cp:revision>212</cp:revision>
  <dcterms:created xsi:type="dcterms:W3CDTF">2021-03-16T04:28:05Z</dcterms:created>
  <dcterms:modified xsi:type="dcterms:W3CDTF">2022-09-18T12:41:55Z</dcterms:modified>
</cp:coreProperties>
</file>